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sldIdLst>
    <p:sldId id="256" r:id="rId2"/>
    <p:sldId id="278" r:id="rId3"/>
    <p:sldId id="292" r:id="rId4"/>
    <p:sldId id="279" r:id="rId5"/>
    <p:sldId id="280" r:id="rId6"/>
    <p:sldId id="291" r:id="rId7"/>
    <p:sldId id="273" r:id="rId8"/>
    <p:sldId id="297" r:id="rId9"/>
    <p:sldId id="281" r:id="rId10"/>
    <p:sldId id="286" r:id="rId11"/>
    <p:sldId id="287" r:id="rId12"/>
    <p:sldId id="288" r:id="rId13"/>
    <p:sldId id="293" r:id="rId14"/>
    <p:sldId id="294" r:id="rId15"/>
    <p:sldId id="296" r:id="rId16"/>
    <p:sldId id="295"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44478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65717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70662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9891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7626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03773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90070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0423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65656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54159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4055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428984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rtl="0"/>
            <a:r>
              <a:rPr lang="en-US"/>
              <a:t>01/08/2016</a:t>
            </a:r>
          </a:p>
        </p:txBody>
      </p:sp>
      <p:sp>
        <p:nvSpPr>
          <p:cNvPr id="8" name="Footer Placeholder 7"/>
          <p:cNvSpPr>
            <a:spLocks noGrp="1"/>
          </p:cNvSpPr>
          <p:nvPr>
            <p:ph type="ftr" sz="quarter" idx="11"/>
          </p:nvPr>
        </p:nvSpPr>
        <p:spPr/>
        <p:txBody>
          <a:bodyPr/>
          <a:lstStyle/>
          <a:p>
            <a:pPr rtl="0"/>
            <a:endParaRPr lang="pt-BR"/>
          </a:p>
        </p:txBody>
      </p:sp>
      <p:sp>
        <p:nvSpPr>
          <p:cNvPr id="9" name="Slide Number Placeholder 8"/>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63713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4952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a:t>01/08/2016</a:t>
            </a:r>
          </a:p>
        </p:txBody>
      </p:sp>
      <p:sp>
        <p:nvSpPr>
          <p:cNvPr id="3" name="Footer Placeholder 2"/>
          <p:cNvSpPr>
            <a:spLocks noGrp="1"/>
          </p:cNvSpPr>
          <p:nvPr>
            <p:ph type="ftr" sz="quarter" idx="11"/>
          </p:nvPr>
        </p:nvSpPr>
        <p:spPr/>
        <p:txBody>
          <a:bodyPr/>
          <a:lstStyle/>
          <a:p>
            <a:pPr rtl="0"/>
            <a:endParaRPr lang="pt-BR"/>
          </a:p>
        </p:txBody>
      </p:sp>
      <p:sp>
        <p:nvSpPr>
          <p:cNvPr id="4" name="Slide Number Placeholder 3"/>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26436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8228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26415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7/30/2025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932465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9582B-4941-4267-A734-D6D43204F042}"/>
              </a:ext>
            </a:extLst>
          </p:cNvPr>
          <p:cNvSpPr>
            <a:spLocks noGrp="1"/>
          </p:cNvSpPr>
          <p:nvPr>
            <p:ph type="ctrTitle"/>
          </p:nvPr>
        </p:nvSpPr>
        <p:spPr/>
        <p:style>
          <a:lnRef idx="0">
            <a:scrgbClr r="0" g="0" b="0"/>
          </a:lnRef>
          <a:fillRef idx="1002">
            <a:schemeClr val="dk2"/>
          </a:fillRef>
          <a:effectRef idx="0">
            <a:scrgbClr r="0" g="0" b="0"/>
          </a:effectRef>
          <a:fontRef idx="major"/>
        </p:style>
        <p:txBody>
          <a:bodyPr>
            <a:normAutofit fontScale="90000"/>
          </a:bodyPr>
          <a:lstStyle/>
          <a:p>
            <a:pPr algn="ctr"/>
            <a:r>
              <a:rPr lang="pt-BR" sz="13800" u="sng" dirty="0">
                <a:solidFill>
                  <a:schemeClr val="tx1">
                    <a:lumMod val="65000"/>
                  </a:schemeClr>
                </a:solidFill>
                <a:latin typeface="Algerian" panose="04020705040A02060702" pitchFamily="82" charset="0"/>
              </a:rPr>
              <a:t>FILOSOFIA</a:t>
            </a:r>
            <a:endParaRPr lang="pt-BR" sz="9600" u="sng" dirty="0">
              <a:solidFill>
                <a:schemeClr val="tx1">
                  <a:lumMod val="65000"/>
                </a:schemeClr>
              </a:solidFill>
              <a:latin typeface="Algerian" panose="04020705040A02060702" pitchFamily="82" charset="0"/>
            </a:endParaRPr>
          </a:p>
        </p:txBody>
      </p:sp>
      <p:sp>
        <p:nvSpPr>
          <p:cNvPr id="3" name="Subtítulo 2">
            <a:extLst>
              <a:ext uri="{FF2B5EF4-FFF2-40B4-BE49-F238E27FC236}">
                <a16:creationId xmlns:a16="http://schemas.microsoft.com/office/drawing/2014/main" id="{FF54C11F-9A01-4FDD-B9FF-97F877F59973}"/>
              </a:ext>
            </a:extLst>
          </p:cNvPr>
          <p:cNvSpPr>
            <a:spLocks noGrp="1"/>
          </p:cNvSpPr>
          <p:nvPr>
            <p:ph type="subTitle" idx="1"/>
          </p:nvPr>
        </p:nvSpPr>
        <p:spPr/>
        <p:style>
          <a:lnRef idx="0">
            <a:scrgbClr r="0" g="0" b="0"/>
          </a:lnRef>
          <a:fillRef idx="1003">
            <a:schemeClr val="dk2"/>
          </a:fillRef>
          <a:effectRef idx="0">
            <a:scrgbClr r="0" g="0" b="0"/>
          </a:effectRef>
          <a:fontRef idx="major"/>
        </p:style>
        <p:txBody>
          <a:bodyPr>
            <a:normAutofit/>
          </a:bodyPr>
          <a:lstStyle/>
          <a:p>
            <a:pPr algn="ctr"/>
            <a:r>
              <a:rPr lang="pt-BR" sz="2800" dirty="0">
                <a:solidFill>
                  <a:schemeClr val="tx1">
                    <a:lumMod val="65000"/>
                  </a:schemeClr>
                </a:solidFill>
              </a:rPr>
              <a:t>Professor: Alexandre Luiz Zeni</a:t>
            </a:r>
          </a:p>
        </p:txBody>
      </p:sp>
    </p:spTree>
    <p:extLst>
      <p:ext uri="{BB962C8B-B14F-4D97-AF65-F5344CB8AC3E}">
        <p14:creationId xmlns:p14="http://schemas.microsoft.com/office/powerpoint/2010/main" val="4325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083DE-4C0E-4461-8985-E0A1F4CEC639}"/>
              </a:ext>
            </a:extLst>
          </p:cNvPr>
          <p:cNvSpPr>
            <a:spLocks noGrp="1"/>
          </p:cNvSpPr>
          <p:nvPr>
            <p:ph type="title"/>
          </p:nvPr>
        </p:nvSpPr>
        <p:spPr/>
        <p:txBody>
          <a:bodyPr/>
          <a:lstStyle/>
          <a:p>
            <a:endParaRPr lang="pt-BR"/>
          </a:p>
        </p:txBody>
      </p:sp>
      <p:pic>
        <p:nvPicPr>
          <p:cNvPr id="3074" name="Picture 2" descr="Ok PNG Transparent Images | PNG All">
            <a:extLst>
              <a:ext uri="{FF2B5EF4-FFF2-40B4-BE49-F238E27FC236}">
                <a16:creationId xmlns:a16="http://schemas.microsoft.com/office/drawing/2014/main" id="{418FF0C6-17A2-4544-BE1B-7DED6BB6E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552" y="389047"/>
            <a:ext cx="4573883" cy="58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E0E1EBA-5C6E-490F-8D32-02DED4AA8FD9}"/>
              </a:ext>
            </a:extLst>
          </p:cNvPr>
          <p:cNvSpPr>
            <a:spLocks noGrp="1"/>
          </p:cNvSpPr>
          <p:nvPr>
            <p:ph idx="1"/>
          </p:nvPr>
        </p:nvSpPr>
        <p:spPr>
          <a:xfrm>
            <a:off x="244548" y="212650"/>
            <a:ext cx="11706447" cy="6645349"/>
          </a:xfrm>
        </p:spPr>
        <p:txBody>
          <a:bodyPr>
            <a:normAutofit lnSpcReduction="10000"/>
          </a:bodyPr>
          <a:lstStyle/>
          <a:p>
            <a:pPr marL="0" indent="0" algn="just">
              <a:buNone/>
            </a:pPr>
            <a:r>
              <a:rPr lang="pt-BR" sz="2400" dirty="0">
                <a:solidFill>
                  <a:schemeClr val="bg1"/>
                </a:solidFill>
              </a:rPr>
              <a:t>(ENEM) É o caráter radical do que se procura que exige a radicalização do próprio processo de busca. Se todo o espaço for ocupado pela dúvida, qualquer certeza que aparecer a partir daí terá sido de alguma forma gerada pela própria dúvida, e não será seguramente nenhuma daquelas que foram anteriormente varridas por essa mesma dúvida.</a:t>
            </a:r>
          </a:p>
          <a:p>
            <a:pPr marL="0" indent="0" algn="r">
              <a:buNone/>
            </a:pPr>
            <a:r>
              <a:rPr lang="pt-BR" sz="2400" dirty="0">
                <a:solidFill>
                  <a:schemeClr val="bg1"/>
                </a:solidFill>
              </a:rPr>
              <a:t>SILVA, F. L. Descartes: a metafísica da modernidade. São Paulo: Moderna, 2001 (adaptado).</a:t>
            </a:r>
          </a:p>
          <a:p>
            <a:pPr marL="0" indent="0" algn="just">
              <a:buNone/>
            </a:pPr>
            <a:r>
              <a:rPr lang="pt-BR" sz="2400" dirty="0">
                <a:solidFill>
                  <a:schemeClr val="bg1"/>
                </a:solidFill>
              </a:rPr>
              <a:t>Apesar de questionar os conceitos da tradição, a dúvida radical da filosofia cartesiana tem caráter positivo por contribuir para o (a):</a:t>
            </a:r>
          </a:p>
          <a:p>
            <a:pPr marL="0" indent="0" algn="just">
              <a:buNone/>
            </a:pPr>
            <a:endParaRPr lang="pt-BR" sz="2400" dirty="0">
              <a:solidFill>
                <a:schemeClr val="bg1"/>
              </a:solidFill>
            </a:endParaRPr>
          </a:p>
          <a:p>
            <a:pPr marL="0" indent="0" algn="just">
              <a:buNone/>
            </a:pPr>
            <a:r>
              <a:rPr lang="pt-BR" sz="2400" dirty="0">
                <a:solidFill>
                  <a:schemeClr val="bg1"/>
                </a:solidFill>
              </a:rPr>
              <a:t>a) dissolução do saber científico.</a:t>
            </a:r>
          </a:p>
          <a:p>
            <a:pPr marL="0" indent="0" algn="just">
              <a:buNone/>
            </a:pPr>
            <a:r>
              <a:rPr lang="pt-BR" sz="2400" dirty="0">
                <a:solidFill>
                  <a:schemeClr val="bg1"/>
                </a:solidFill>
              </a:rPr>
              <a:t>b) recuperação dos antigos juízos.</a:t>
            </a:r>
          </a:p>
          <a:p>
            <a:pPr marL="0" indent="0" algn="just">
              <a:buNone/>
            </a:pPr>
            <a:r>
              <a:rPr lang="pt-BR" sz="2400" dirty="0">
                <a:solidFill>
                  <a:schemeClr val="bg1"/>
                </a:solidFill>
              </a:rPr>
              <a:t>c) exaltação do pensamento clássico.</a:t>
            </a:r>
          </a:p>
          <a:p>
            <a:pPr marL="0" indent="0" algn="just">
              <a:buNone/>
            </a:pPr>
            <a:r>
              <a:rPr lang="pt-BR" sz="2400" dirty="0">
                <a:solidFill>
                  <a:schemeClr val="bg1"/>
                </a:solidFill>
              </a:rPr>
              <a:t>d) surgimento do conhecimento inabalável.</a:t>
            </a:r>
          </a:p>
          <a:p>
            <a:pPr marL="0" indent="0" algn="just">
              <a:buNone/>
            </a:pPr>
            <a:r>
              <a:rPr lang="pt-BR" sz="2400" dirty="0">
                <a:solidFill>
                  <a:schemeClr val="bg1"/>
                </a:solidFill>
              </a:rPr>
              <a:t>e) fortalecimento dos preconceitos religiosos.</a:t>
            </a:r>
          </a:p>
          <a:p>
            <a:endParaRPr lang="pt-BR" dirty="0"/>
          </a:p>
          <a:p>
            <a:endParaRPr lang="pt-BR" dirty="0"/>
          </a:p>
        </p:txBody>
      </p:sp>
    </p:spTree>
    <p:extLst>
      <p:ext uri="{BB962C8B-B14F-4D97-AF65-F5344CB8AC3E}">
        <p14:creationId xmlns:p14="http://schemas.microsoft.com/office/powerpoint/2010/main" val="14490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a:bodyPr>
          <a:lstStyle/>
          <a:p>
            <a:pPr marL="0" indent="0" algn="just">
              <a:buNone/>
            </a:pPr>
            <a:r>
              <a:rPr lang="pt-BR" sz="2400" dirty="0">
                <a:solidFill>
                  <a:schemeClr val="bg1"/>
                </a:solidFill>
              </a:rPr>
              <a:t>(Enem) Nunca nos tornaremos matemáticos, por exemplo, embora nossa memória possua todas as demonstrações feitas por outros, se nosso espírito não for capaz de resolver toda espécie de problemas; não nos tornaríamos filósofos, por ter lido todos os raciocínios de Platão e Aristóteles, sem poder formular um juízo sólido sobre o que nos é proposto. Assim, de fato, pareceríamos ter aprendido, não ciências, mas histórias.</a:t>
            </a:r>
          </a:p>
          <a:p>
            <a:pPr marL="0" indent="0" algn="r">
              <a:buNone/>
            </a:pPr>
            <a:r>
              <a:rPr lang="pt-BR" sz="2400" dirty="0">
                <a:solidFill>
                  <a:schemeClr val="bg1"/>
                </a:solidFill>
              </a:rPr>
              <a:t>DESCARTES, R. </a:t>
            </a:r>
            <a:r>
              <a:rPr lang="pt-BR" sz="2400" b="1" dirty="0">
                <a:solidFill>
                  <a:schemeClr val="bg1"/>
                </a:solidFill>
              </a:rPr>
              <a:t>Regras para a orientação do espírito</a:t>
            </a:r>
            <a:r>
              <a:rPr lang="pt-BR" sz="2400" dirty="0">
                <a:solidFill>
                  <a:schemeClr val="bg1"/>
                </a:solidFill>
              </a:rPr>
              <a:t>. São Paulo: Martins Fontes, 1999.</a:t>
            </a:r>
            <a:endParaRPr lang="pt-BR" sz="2400" cap="all" dirty="0">
              <a:solidFill>
                <a:schemeClr val="bg1"/>
              </a:solidFill>
            </a:endParaRPr>
          </a:p>
          <a:p>
            <a:pPr marL="0" indent="0" algn="just">
              <a:buNone/>
            </a:pPr>
            <a:r>
              <a:rPr lang="pt-BR" sz="2400" dirty="0">
                <a:solidFill>
                  <a:schemeClr val="bg1"/>
                </a:solidFill>
              </a:rPr>
              <a:t>Em sua busca pelo saber verdadeiro, o autor considera o conhecimento, de modo crítico, como resultado da:</a:t>
            </a:r>
          </a:p>
          <a:p>
            <a:pPr marL="0" indent="0" algn="just">
              <a:buNone/>
            </a:pPr>
            <a:endParaRPr lang="pt-BR" sz="2400" dirty="0">
              <a:solidFill>
                <a:schemeClr val="bg1"/>
              </a:solidFill>
            </a:endParaRPr>
          </a:p>
          <a:p>
            <a:pPr marL="0" indent="0" algn="just">
              <a:buNone/>
            </a:pPr>
            <a:r>
              <a:rPr lang="pt-BR" sz="2400" dirty="0">
                <a:solidFill>
                  <a:schemeClr val="bg1"/>
                </a:solidFill>
              </a:rPr>
              <a:t>a) investigação de natureza empírica.</a:t>
            </a:r>
          </a:p>
          <a:p>
            <a:pPr marL="0" indent="0" algn="just">
              <a:buNone/>
            </a:pPr>
            <a:r>
              <a:rPr lang="pt-BR" sz="2400" dirty="0">
                <a:solidFill>
                  <a:schemeClr val="bg1"/>
                </a:solidFill>
              </a:rPr>
              <a:t>b) retomada da tradição intelectual.</a:t>
            </a:r>
          </a:p>
          <a:p>
            <a:pPr marL="0" indent="0" algn="just">
              <a:buNone/>
            </a:pPr>
            <a:r>
              <a:rPr lang="pt-BR" sz="2400" dirty="0">
                <a:solidFill>
                  <a:schemeClr val="bg1"/>
                </a:solidFill>
              </a:rPr>
              <a:t>c) imposição de valores ortodoxos.</a:t>
            </a:r>
          </a:p>
          <a:p>
            <a:pPr marL="0" indent="0" algn="just">
              <a:buNone/>
            </a:pPr>
            <a:r>
              <a:rPr lang="pt-BR" sz="2400" dirty="0">
                <a:solidFill>
                  <a:schemeClr val="bg1"/>
                </a:solidFill>
              </a:rPr>
              <a:t>d) autonomia do sujeito pensante.</a:t>
            </a:r>
          </a:p>
          <a:p>
            <a:pPr marL="0" indent="0" algn="just">
              <a:buNone/>
            </a:pPr>
            <a:r>
              <a:rPr lang="pt-BR" sz="2400" dirty="0">
                <a:solidFill>
                  <a:schemeClr val="bg1"/>
                </a:solidFill>
              </a:rPr>
              <a:t>e) liberdade do agente moral.</a:t>
            </a:r>
          </a:p>
          <a:p>
            <a:endParaRPr lang="pt-BR" dirty="0"/>
          </a:p>
          <a:p>
            <a:endParaRPr lang="pt-BR" dirty="0"/>
          </a:p>
        </p:txBody>
      </p:sp>
    </p:spTree>
    <p:extLst>
      <p:ext uri="{BB962C8B-B14F-4D97-AF65-F5344CB8AC3E}">
        <p14:creationId xmlns:p14="http://schemas.microsoft.com/office/powerpoint/2010/main" val="30009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a:bodyPr>
          <a:lstStyle/>
          <a:p>
            <a:pPr marL="36900" indent="0" algn="just">
              <a:lnSpc>
                <a:spcPct val="115000"/>
              </a:lnSpc>
              <a:spcAft>
                <a:spcPts val="1000"/>
              </a:spcAft>
              <a:buNone/>
            </a:pPr>
            <a:r>
              <a:rPr lang="pt-BR" sz="2400" dirty="0">
                <a:solidFill>
                  <a:schemeClr val="bg1"/>
                </a:solidFill>
              </a:rPr>
              <a:t>(Enem)  A filosofia é como uma árvore, cujas raízes são a metafísica; o tronco, a física, e os ramos que saem do tronco são todas as outras ciências, que se reduzem a três principais: a medicina, a mecânica e a moral, entendendo por moral a mais elevada e a mais perfeita porque pressupõe um saber integral das outras ciências, e é o último grau da sabedoria.</a:t>
            </a:r>
          </a:p>
          <a:p>
            <a:pPr marL="36900" indent="0" algn="just">
              <a:lnSpc>
                <a:spcPct val="115000"/>
              </a:lnSpc>
              <a:spcAft>
                <a:spcPts val="1000"/>
              </a:spcAft>
              <a:buNone/>
            </a:pPr>
            <a:r>
              <a:rPr lang="pt-BR" sz="2400" dirty="0">
                <a:solidFill>
                  <a:schemeClr val="bg1"/>
                </a:solidFill>
              </a:rPr>
              <a:t>DESCARTES, R. Princípios da filosofia. Lisboa: Edições 70, 1997 (adaptado). </a:t>
            </a:r>
          </a:p>
          <a:p>
            <a:pPr marL="36900" indent="0" algn="just">
              <a:lnSpc>
                <a:spcPct val="115000"/>
              </a:lnSpc>
              <a:spcAft>
                <a:spcPts val="1000"/>
              </a:spcAft>
              <a:buNone/>
            </a:pPr>
            <a:r>
              <a:rPr lang="pt-BR" sz="2400" dirty="0">
                <a:solidFill>
                  <a:schemeClr val="bg1"/>
                </a:solidFill>
              </a:rPr>
              <a:t>Essa construção alegórica de Descartes, acerca da condição epistemológica da filosofia, tem como objetivo </a:t>
            </a:r>
          </a:p>
          <a:p>
            <a:pPr marL="0" indent="0" algn="just">
              <a:lnSpc>
                <a:spcPct val="115000"/>
              </a:lnSpc>
              <a:spcAft>
                <a:spcPts val="1000"/>
              </a:spcAft>
              <a:buNone/>
            </a:pPr>
            <a:r>
              <a:rPr lang="pt-BR" sz="2400" dirty="0">
                <a:solidFill>
                  <a:schemeClr val="bg1"/>
                </a:solidFill>
              </a:rPr>
              <a:t>a) sustentar a unidade essencial do conhecimento.   </a:t>
            </a:r>
          </a:p>
          <a:p>
            <a:pPr marL="0" indent="0" algn="just">
              <a:lnSpc>
                <a:spcPct val="115000"/>
              </a:lnSpc>
              <a:spcAft>
                <a:spcPts val="1000"/>
              </a:spcAft>
              <a:buNone/>
            </a:pPr>
            <a:r>
              <a:rPr lang="pt-BR" sz="2400" dirty="0">
                <a:solidFill>
                  <a:schemeClr val="bg1"/>
                </a:solidFill>
              </a:rPr>
              <a:t>b) refutar o elemento fundamental das crenças.   </a:t>
            </a:r>
          </a:p>
          <a:p>
            <a:pPr marL="0" indent="0" algn="just">
              <a:lnSpc>
                <a:spcPct val="115000"/>
              </a:lnSpc>
              <a:spcAft>
                <a:spcPts val="1000"/>
              </a:spcAft>
              <a:buNone/>
            </a:pPr>
            <a:r>
              <a:rPr lang="pt-BR" sz="2400" dirty="0">
                <a:solidFill>
                  <a:schemeClr val="bg1"/>
                </a:solidFill>
              </a:rPr>
              <a:t>c) impulsionar o pensamento especulativo.   </a:t>
            </a:r>
          </a:p>
          <a:p>
            <a:pPr marL="0" indent="0" algn="just">
              <a:lnSpc>
                <a:spcPct val="115000"/>
              </a:lnSpc>
              <a:spcAft>
                <a:spcPts val="1000"/>
              </a:spcAft>
              <a:buNone/>
            </a:pPr>
            <a:r>
              <a:rPr lang="pt-BR" sz="2400" dirty="0">
                <a:solidFill>
                  <a:schemeClr val="bg1"/>
                </a:solidFill>
              </a:rPr>
              <a:t>d) recepcionar o método experimental.   </a:t>
            </a:r>
          </a:p>
          <a:p>
            <a:pPr marL="36900" indent="0" algn="just">
              <a:buNone/>
            </a:pPr>
            <a:r>
              <a:rPr lang="pt-BR" sz="2400" dirty="0">
                <a:solidFill>
                  <a:schemeClr val="bg1"/>
                </a:solidFill>
              </a:rPr>
              <a:t>e) incentivar a suspensão dos juízos. </a:t>
            </a:r>
          </a:p>
          <a:p>
            <a:endParaRPr lang="pt-BR" dirty="0"/>
          </a:p>
        </p:txBody>
      </p:sp>
    </p:spTree>
    <p:extLst>
      <p:ext uri="{BB962C8B-B14F-4D97-AF65-F5344CB8AC3E}">
        <p14:creationId xmlns:p14="http://schemas.microsoft.com/office/powerpoint/2010/main" val="427309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lnSpcReduction="10000"/>
          </a:bodyPr>
          <a:lstStyle/>
          <a:p>
            <a:pPr marL="36900" indent="0" algn="just">
              <a:lnSpc>
                <a:spcPct val="115000"/>
              </a:lnSpc>
              <a:spcAft>
                <a:spcPts val="1000"/>
              </a:spcAft>
              <a:buNone/>
            </a:pPr>
            <a:r>
              <a:rPr lang="pt-BR" sz="2400" dirty="0">
                <a:solidFill>
                  <a:schemeClr val="bg1"/>
                </a:solidFill>
              </a:rPr>
              <a:t>(Enem)  Na primeira meditação, eu exponho as razões pelas quais nós podemos duvidar de todas as coisas e, particularmente das coisas materiais, pelo menos enquanto não tivermos outros fundamentos nas ciências além dos que tivemos até o presente. Na segunda meditação, o espírito reconhece entretanto que é absolutamente impossível que ele mesmo, o espírito, não exista.</a:t>
            </a:r>
          </a:p>
          <a:p>
            <a:pPr marL="36900" indent="0" algn="just">
              <a:lnSpc>
                <a:spcPct val="115000"/>
              </a:lnSpc>
              <a:spcAft>
                <a:spcPts val="1000"/>
              </a:spcAft>
              <a:buNone/>
            </a:pPr>
            <a:r>
              <a:rPr lang="pt-BR" sz="2400" dirty="0">
                <a:solidFill>
                  <a:schemeClr val="bg1"/>
                </a:solidFill>
              </a:rPr>
              <a:t>DESCARTES, R. Meditações metafísicas. São Paulo: Abril Cultural, 1973 (adaptado). </a:t>
            </a:r>
          </a:p>
          <a:p>
            <a:pPr marL="36900" indent="0" algn="just">
              <a:lnSpc>
                <a:spcPct val="115000"/>
              </a:lnSpc>
              <a:spcAft>
                <a:spcPts val="1000"/>
              </a:spcAft>
              <a:buNone/>
            </a:pPr>
            <a:r>
              <a:rPr lang="pt-BR" sz="2400" dirty="0">
                <a:solidFill>
                  <a:schemeClr val="bg1"/>
                </a:solidFill>
              </a:rPr>
              <a:t>O instrumento intelectual empregado por Descartes para analisar os seus próprios pensamentos tem como objetivo </a:t>
            </a:r>
          </a:p>
          <a:p>
            <a:pPr marL="0" indent="0" algn="just">
              <a:lnSpc>
                <a:spcPct val="115000"/>
              </a:lnSpc>
              <a:spcAft>
                <a:spcPts val="1000"/>
              </a:spcAft>
              <a:buNone/>
            </a:pPr>
            <a:r>
              <a:rPr lang="pt-BR" sz="2400" dirty="0">
                <a:solidFill>
                  <a:schemeClr val="bg1"/>
                </a:solidFill>
              </a:rPr>
              <a:t>a) identificar um ponto de partida para a consolidação de um conhecimento seguro.   </a:t>
            </a:r>
          </a:p>
          <a:p>
            <a:pPr marL="0" indent="0" algn="just">
              <a:lnSpc>
                <a:spcPct val="115000"/>
              </a:lnSpc>
              <a:spcAft>
                <a:spcPts val="1000"/>
              </a:spcAft>
              <a:buNone/>
            </a:pPr>
            <a:r>
              <a:rPr lang="pt-BR" sz="2400" dirty="0">
                <a:solidFill>
                  <a:schemeClr val="bg1"/>
                </a:solidFill>
              </a:rPr>
              <a:t>b) observar os eventos particulares para a formação de um entendimento universal.   </a:t>
            </a:r>
          </a:p>
          <a:p>
            <a:pPr marL="0" indent="0" algn="just">
              <a:lnSpc>
                <a:spcPct val="115000"/>
              </a:lnSpc>
              <a:spcAft>
                <a:spcPts val="1000"/>
              </a:spcAft>
              <a:buNone/>
            </a:pPr>
            <a:r>
              <a:rPr lang="pt-BR" sz="2400" dirty="0">
                <a:solidFill>
                  <a:schemeClr val="bg1"/>
                </a:solidFill>
              </a:rPr>
              <a:t>c) analisar as necessidades humanas para a construção de um saber empírico.   </a:t>
            </a:r>
          </a:p>
          <a:p>
            <a:pPr marL="0" indent="0" algn="just">
              <a:lnSpc>
                <a:spcPct val="115000"/>
              </a:lnSpc>
              <a:spcAft>
                <a:spcPts val="1000"/>
              </a:spcAft>
              <a:buNone/>
            </a:pPr>
            <a:r>
              <a:rPr lang="pt-BR" sz="2400" dirty="0">
                <a:solidFill>
                  <a:schemeClr val="bg1"/>
                </a:solidFill>
              </a:rPr>
              <a:t>d) estabelecer uma base cognitiva para assegurar a valorização da memória.   </a:t>
            </a:r>
          </a:p>
          <a:p>
            <a:pPr marL="0" indent="0" algn="just">
              <a:lnSpc>
                <a:spcPct val="115000"/>
              </a:lnSpc>
              <a:spcAft>
                <a:spcPts val="1000"/>
              </a:spcAft>
              <a:buNone/>
            </a:pPr>
            <a:r>
              <a:rPr lang="pt-BR" sz="2400" dirty="0">
                <a:solidFill>
                  <a:schemeClr val="bg1"/>
                </a:solidFill>
              </a:rPr>
              <a:t>e) investigar totalidades estruturadas para dotá-las de significação.   </a:t>
            </a:r>
          </a:p>
          <a:p>
            <a:endParaRPr lang="pt-BR" dirty="0"/>
          </a:p>
        </p:txBody>
      </p:sp>
    </p:spTree>
    <p:extLst>
      <p:ext uri="{BB962C8B-B14F-4D97-AF65-F5344CB8AC3E}">
        <p14:creationId xmlns:p14="http://schemas.microsoft.com/office/powerpoint/2010/main" val="3700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fontScale="92500" lnSpcReduction="10000"/>
          </a:bodyPr>
          <a:lstStyle/>
          <a:p>
            <a:pPr marL="36900" indent="0" algn="just">
              <a:lnSpc>
                <a:spcPct val="115000"/>
              </a:lnSpc>
              <a:spcAft>
                <a:spcPts val="1000"/>
              </a:spcAft>
              <a:buNone/>
            </a:pPr>
            <a:r>
              <a:rPr lang="pt-BR" dirty="0"/>
              <a:t>(Enem)  TEXTO I</a:t>
            </a:r>
          </a:p>
          <a:p>
            <a:pPr marL="36900" indent="0" algn="just">
              <a:lnSpc>
                <a:spcPct val="115000"/>
              </a:lnSpc>
              <a:spcAft>
                <a:spcPts val="1000"/>
              </a:spcAft>
              <a:buNone/>
            </a:pPr>
            <a:r>
              <a:rPr lang="pt-BR" dirty="0"/>
              <a:t>Considero apropriado deter-me algum tempo na contemplação deste Deus todo perfeito, ponderar totalmente à vontade seus maravilhosos atributos, considerar, admirar e adorar a incomparável beleza dessa imensa luz.</a:t>
            </a:r>
          </a:p>
          <a:p>
            <a:pPr marL="36900" indent="0" algn="just">
              <a:lnSpc>
                <a:spcPct val="115000"/>
              </a:lnSpc>
              <a:spcAft>
                <a:spcPts val="1000"/>
              </a:spcAft>
              <a:buNone/>
            </a:pPr>
            <a:r>
              <a:rPr lang="pt-BR" dirty="0"/>
              <a:t>DESCARTES, R. Meditações. São Paulo: Abril Cultural, 1980. </a:t>
            </a:r>
          </a:p>
          <a:p>
            <a:pPr marL="36900" indent="0" algn="just">
              <a:lnSpc>
                <a:spcPct val="115000"/>
              </a:lnSpc>
              <a:spcAft>
                <a:spcPts val="1000"/>
              </a:spcAft>
              <a:buNone/>
            </a:pPr>
            <a:r>
              <a:rPr lang="pt-BR" dirty="0"/>
              <a:t>TEXTO II</a:t>
            </a:r>
          </a:p>
          <a:p>
            <a:pPr marL="36900" indent="0" algn="just">
              <a:lnSpc>
                <a:spcPct val="115000"/>
              </a:lnSpc>
              <a:spcAft>
                <a:spcPts val="1000"/>
              </a:spcAft>
              <a:buNone/>
            </a:pPr>
            <a:r>
              <a:rPr lang="pt-BR" dirty="0"/>
              <a:t>Qual será a forma mais razoável de entender como é o mundo? Existirá alguma boa razão para acreditar que o mundo foi criado por uma divindade todo-poderosa? Não podemos dizer que a crença em Deus é “apenas” uma questão de fé.</a:t>
            </a:r>
          </a:p>
          <a:p>
            <a:pPr marL="36900" indent="0" algn="just">
              <a:lnSpc>
                <a:spcPct val="115000"/>
              </a:lnSpc>
              <a:spcAft>
                <a:spcPts val="1000"/>
              </a:spcAft>
              <a:buNone/>
            </a:pPr>
            <a:r>
              <a:rPr lang="pt-BR" dirty="0"/>
              <a:t>RACHELS, J. Problemas da filosofia. Lisboa: </a:t>
            </a:r>
            <a:r>
              <a:rPr lang="pt-BR" dirty="0" err="1"/>
              <a:t>Gradiva</a:t>
            </a:r>
            <a:r>
              <a:rPr lang="pt-BR" dirty="0"/>
              <a:t>, 2009. </a:t>
            </a:r>
          </a:p>
          <a:p>
            <a:pPr marL="36900" indent="0" algn="just">
              <a:lnSpc>
                <a:spcPct val="115000"/>
              </a:lnSpc>
              <a:spcAft>
                <a:spcPts val="1000"/>
              </a:spcAft>
              <a:buNone/>
            </a:pPr>
            <a:r>
              <a:rPr lang="pt-BR" dirty="0"/>
              <a:t>Os textos abordam um questionamento da construção da modernidade que defende um modelo </a:t>
            </a:r>
          </a:p>
          <a:p>
            <a:pPr marL="0" indent="0" algn="just">
              <a:lnSpc>
                <a:spcPct val="115000"/>
              </a:lnSpc>
              <a:spcAft>
                <a:spcPts val="1000"/>
              </a:spcAft>
              <a:buNone/>
            </a:pPr>
            <a:r>
              <a:rPr lang="pt-BR" dirty="0"/>
              <a:t>a) centrado na razão humana.    </a:t>
            </a:r>
          </a:p>
          <a:p>
            <a:pPr marL="0" indent="0" algn="just">
              <a:lnSpc>
                <a:spcPct val="115000"/>
              </a:lnSpc>
              <a:spcAft>
                <a:spcPts val="1000"/>
              </a:spcAft>
              <a:buNone/>
            </a:pPr>
            <a:r>
              <a:rPr lang="pt-BR" dirty="0"/>
              <a:t>b) baseado na explicação mitológica.    </a:t>
            </a:r>
          </a:p>
          <a:p>
            <a:pPr marL="0" indent="0" algn="just">
              <a:lnSpc>
                <a:spcPct val="115000"/>
              </a:lnSpc>
              <a:spcAft>
                <a:spcPts val="1000"/>
              </a:spcAft>
              <a:buNone/>
            </a:pPr>
            <a:r>
              <a:rPr lang="pt-BR" dirty="0"/>
              <a:t>c) fundamentado na ordenação imanentista.    </a:t>
            </a:r>
          </a:p>
          <a:p>
            <a:pPr marL="0" indent="0" algn="just">
              <a:lnSpc>
                <a:spcPct val="115000"/>
              </a:lnSpc>
              <a:spcAft>
                <a:spcPts val="1000"/>
              </a:spcAft>
              <a:buNone/>
            </a:pPr>
            <a:r>
              <a:rPr lang="pt-BR" dirty="0"/>
              <a:t>d) focado na legitimação contratualista.    </a:t>
            </a:r>
          </a:p>
          <a:p>
            <a:pPr marL="0" indent="0" algn="just">
              <a:lnSpc>
                <a:spcPct val="115000"/>
              </a:lnSpc>
              <a:spcAft>
                <a:spcPts val="1000"/>
              </a:spcAft>
              <a:buNone/>
            </a:pPr>
            <a:r>
              <a:rPr lang="pt-BR" dirty="0"/>
              <a:t>e) configurado na percepção etnocêntrica.    </a:t>
            </a:r>
          </a:p>
          <a:p>
            <a:endParaRPr lang="pt-BR" dirty="0"/>
          </a:p>
        </p:txBody>
      </p:sp>
    </p:spTree>
    <p:extLst>
      <p:ext uri="{BB962C8B-B14F-4D97-AF65-F5344CB8AC3E}">
        <p14:creationId xmlns:p14="http://schemas.microsoft.com/office/powerpoint/2010/main" val="26537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a:bodyPr>
          <a:lstStyle/>
          <a:p>
            <a:pPr marL="36900" indent="0" algn="just">
              <a:lnSpc>
                <a:spcPct val="115000"/>
              </a:lnSpc>
              <a:spcAft>
                <a:spcPts val="1000"/>
              </a:spcAft>
              <a:buNone/>
            </a:pPr>
            <a:r>
              <a:rPr lang="pt-BR" sz="2400" dirty="0"/>
              <a:t>(</a:t>
            </a:r>
            <a:r>
              <a:rPr lang="pt-BR" sz="2400" dirty="0" err="1"/>
              <a:t>Ufpr</a:t>
            </a:r>
            <a:r>
              <a:rPr lang="pt-BR" sz="2400" dirty="0"/>
              <a:t>)  Nas primeiras linhas das Meditações Metafísicas, Descartes declara que “recebera muitas falsas opiniões por verdadeiras” e que “aquilo que fundou sobre princípios mal assegurados devia ser muito duvidoso e incerto”.</a:t>
            </a:r>
          </a:p>
          <a:p>
            <a:pPr marL="36900" indent="0" algn="just">
              <a:lnSpc>
                <a:spcPct val="115000"/>
              </a:lnSpc>
              <a:spcAft>
                <a:spcPts val="1000"/>
              </a:spcAft>
              <a:buNone/>
            </a:pPr>
            <a:r>
              <a:rPr lang="pt-BR" sz="2400" dirty="0"/>
              <a:t>(DESCARTES, R. Meditações Metafísicas, In: MARÇAL, J. CABARRÃO, M.; FANTIN, M. E. (org.) Antologia de textos filosóficos, Curitiba: SEED-PR, 2009, p. 153.) </a:t>
            </a:r>
          </a:p>
          <a:p>
            <a:pPr marL="36900" indent="0" algn="just">
              <a:lnSpc>
                <a:spcPct val="115000"/>
              </a:lnSpc>
              <a:spcAft>
                <a:spcPts val="1000"/>
              </a:spcAft>
              <a:buNone/>
            </a:pPr>
            <a:r>
              <a:rPr lang="pt-BR" sz="2400" dirty="0"/>
              <a:t>A fim de dar bom fundamento ao conhecimento científico, Descartes entende que é preciso: </a:t>
            </a:r>
          </a:p>
          <a:p>
            <a:pPr marL="0" indent="0" algn="just">
              <a:lnSpc>
                <a:spcPct val="115000"/>
              </a:lnSpc>
              <a:spcAft>
                <a:spcPts val="1000"/>
              </a:spcAft>
              <a:buNone/>
            </a:pPr>
            <a:r>
              <a:rPr lang="pt-BR" sz="2400" dirty="0"/>
              <a:t>a) confiar nas próprias opiniões.   </a:t>
            </a:r>
          </a:p>
          <a:p>
            <a:pPr marL="0" indent="0" algn="just">
              <a:lnSpc>
                <a:spcPct val="115000"/>
              </a:lnSpc>
              <a:spcAft>
                <a:spcPts val="1000"/>
              </a:spcAft>
              <a:buNone/>
            </a:pPr>
            <a:r>
              <a:rPr lang="pt-BR" sz="2400" dirty="0"/>
              <a:t>b) certificar-se de que os outros pensam como nós.   </a:t>
            </a:r>
          </a:p>
          <a:p>
            <a:pPr marL="0" indent="0" algn="just">
              <a:lnSpc>
                <a:spcPct val="115000"/>
              </a:lnSpc>
              <a:spcAft>
                <a:spcPts val="1000"/>
              </a:spcAft>
              <a:buNone/>
            </a:pPr>
            <a:r>
              <a:rPr lang="pt-BR" sz="2400" dirty="0"/>
              <a:t>c) seguir as opiniões dos mais sábios.   </a:t>
            </a:r>
          </a:p>
          <a:p>
            <a:pPr marL="0" indent="0" algn="just">
              <a:lnSpc>
                <a:spcPct val="115000"/>
              </a:lnSpc>
              <a:spcAft>
                <a:spcPts val="1000"/>
              </a:spcAft>
              <a:buNone/>
            </a:pPr>
            <a:r>
              <a:rPr lang="pt-BR" sz="2400" dirty="0"/>
              <a:t>d) partir de princípios seguros e proceder com método.   </a:t>
            </a:r>
          </a:p>
          <a:p>
            <a:pPr marL="0" indent="0" algn="just">
              <a:lnSpc>
                <a:spcPct val="115000"/>
              </a:lnSpc>
              <a:spcAft>
                <a:spcPts val="1000"/>
              </a:spcAft>
              <a:buNone/>
            </a:pPr>
            <a:r>
              <a:rPr lang="pt-BR" sz="2400" dirty="0"/>
              <a:t>e) aceitar que o conhecimento é duvidoso e incerto.   </a:t>
            </a:r>
          </a:p>
          <a:p>
            <a:endParaRPr lang="pt-BR" dirty="0"/>
          </a:p>
        </p:txBody>
      </p:sp>
    </p:spTree>
    <p:extLst>
      <p:ext uri="{BB962C8B-B14F-4D97-AF65-F5344CB8AC3E}">
        <p14:creationId xmlns:p14="http://schemas.microsoft.com/office/powerpoint/2010/main" val="124724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754FB-C65D-4BD2-A27F-863B4A9E074D}"/>
              </a:ext>
            </a:extLst>
          </p:cNvPr>
          <p:cNvSpPr>
            <a:spLocks noGrp="1"/>
          </p:cNvSpPr>
          <p:nvPr>
            <p:ph type="title"/>
          </p:nvPr>
        </p:nvSpPr>
        <p:spPr/>
        <p:txBody>
          <a:bodyPr/>
          <a:lstStyle/>
          <a:p>
            <a:endParaRPr lang="pt-BR" dirty="0"/>
          </a:p>
        </p:txBody>
      </p:sp>
      <p:pic>
        <p:nvPicPr>
          <p:cNvPr id="4098" name="Picture 2">
            <a:extLst>
              <a:ext uri="{FF2B5EF4-FFF2-40B4-BE49-F238E27FC236}">
                <a16:creationId xmlns:a16="http://schemas.microsoft.com/office/drawing/2014/main" id="{8AEA6D10-B663-4551-8B6B-2271938B71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913" y="430619"/>
            <a:ext cx="5996761" cy="599676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OI | tjtamojunto">
            <a:extLst>
              <a:ext uri="{FF2B5EF4-FFF2-40B4-BE49-F238E27FC236}">
                <a16:creationId xmlns:a16="http://schemas.microsoft.com/office/drawing/2014/main" id="{8D250981-7CBF-4346-8C4A-A2F0E19E63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6" descr="OI | tjtamojunto">
            <a:extLst>
              <a:ext uri="{FF2B5EF4-FFF2-40B4-BE49-F238E27FC236}">
                <a16:creationId xmlns:a16="http://schemas.microsoft.com/office/drawing/2014/main" id="{98776DE2-9276-405F-BB62-048D7E2A99F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8" descr="OI | tjtamojunto">
            <a:extLst>
              <a:ext uri="{FF2B5EF4-FFF2-40B4-BE49-F238E27FC236}">
                <a16:creationId xmlns:a16="http://schemas.microsoft.com/office/drawing/2014/main" id="{1B40A824-95E6-42AD-A4CB-1CA8BB2BD0D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OI | tjtamojunto">
            <a:extLst>
              <a:ext uri="{FF2B5EF4-FFF2-40B4-BE49-F238E27FC236}">
                <a16:creationId xmlns:a16="http://schemas.microsoft.com/office/drawing/2014/main" id="{BB4C114B-BEB6-48B2-961A-4D0912896C0A}"/>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AutoShape 12" descr="OI | tjtamojunto">
            <a:extLst>
              <a:ext uri="{FF2B5EF4-FFF2-40B4-BE49-F238E27FC236}">
                <a16:creationId xmlns:a16="http://schemas.microsoft.com/office/drawing/2014/main" id="{CB6E07E2-1604-487F-A02D-C591DECDCBBD}"/>
              </a:ext>
            </a:extLst>
          </p:cNvPr>
          <p:cNvSpPr>
            <a:spLocks noChangeAspect="1" noChangeArrowheads="1"/>
          </p:cNvSpPr>
          <p:nvPr/>
        </p:nvSpPr>
        <p:spPr bwMode="auto">
          <a:xfrm>
            <a:off x="6553200" y="1026042"/>
            <a:ext cx="3164958" cy="31649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 name="AutoShape 14" descr="OI | tjtamojunto">
            <a:extLst>
              <a:ext uri="{FF2B5EF4-FFF2-40B4-BE49-F238E27FC236}">
                <a16:creationId xmlns:a16="http://schemas.microsoft.com/office/drawing/2014/main" id="{3B7244F7-CE3A-427D-83C0-E131AD39E72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12" name="Picture 16" descr="tamo junto | Tumblr">
            <a:extLst>
              <a:ext uri="{FF2B5EF4-FFF2-40B4-BE49-F238E27FC236}">
                <a16:creationId xmlns:a16="http://schemas.microsoft.com/office/drawing/2014/main" id="{5DEE2E42-18B0-4657-91B4-C56839209E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34700" y="3779098"/>
            <a:ext cx="7200433" cy="153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1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EE3F1-972D-4497-9A96-A534253D5B82}"/>
              </a:ext>
            </a:extLst>
          </p:cNvPr>
          <p:cNvSpPr>
            <a:spLocks noGrp="1"/>
          </p:cNvSpPr>
          <p:nvPr>
            <p:ph type="title"/>
          </p:nvPr>
        </p:nvSpPr>
        <p:spPr/>
        <p:txBody>
          <a:bodyPr/>
          <a:lstStyle/>
          <a:p>
            <a:endParaRPr lang="pt-BR" dirty="0"/>
          </a:p>
        </p:txBody>
      </p:sp>
      <p:sp>
        <p:nvSpPr>
          <p:cNvPr id="4" name="Espaço Reservado para Conteúdo 3">
            <a:extLst>
              <a:ext uri="{FF2B5EF4-FFF2-40B4-BE49-F238E27FC236}">
                <a16:creationId xmlns:a16="http://schemas.microsoft.com/office/drawing/2014/main" id="{E2186EA8-3647-4C60-BEE1-7F08639DB2EB}"/>
              </a:ext>
            </a:extLst>
          </p:cNvPr>
          <p:cNvSpPr>
            <a:spLocks noGrp="1"/>
          </p:cNvSpPr>
          <p:nvPr>
            <p:ph idx="1"/>
          </p:nvPr>
        </p:nvSpPr>
        <p:spPr/>
        <p:txBody>
          <a:bodyPr/>
          <a:lstStyle/>
          <a:p>
            <a:endParaRPr lang="pt-BR"/>
          </a:p>
        </p:txBody>
      </p:sp>
      <p:pic>
        <p:nvPicPr>
          <p:cNvPr id="1026" name="Picture 2" descr="Biografia de René Descartes - eBiografia">
            <a:extLst>
              <a:ext uri="{FF2B5EF4-FFF2-40B4-BE49-F238E27FC236}">
                <a16:creationId xmlns:a16="http://schemas.microsoft.com/office/drawing/2014/main" id="{57CBE5D8-568F-41FB-A15B-73CF59526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6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1042" name="Picture 18" descr="Corpo: vetores de stock, imagens vetoriais, desenhos gráficos |  Depositphotos">
            <a:extLst>
              <a:ext uri="{FF2B5EF4-FFF2-40B4-BE49-F238E27FC236}">
                <a16:creationId xmlns:a16="http://schemas.microsoft.com/office/drawing/2014/main" id="{119C7594-3FCF-47FE-AC64-A66AEE929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571500"/>
            <a:ext cx="29908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D8B5F8A1-9C4C-4342-B672-4D1BBAA083E7}"/>
              </a:ext>
            </a:extLst>
          </p:cNvPr>
          <p:cNvSpPr/>
          <p:nvPr/>
        </p:nvSpPr>
        <p:spPr>
          <a:xfrm>
            <a:off x="318051" y="114299"/>
            <a:ext cx="4638261" cy="101213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Algerian" panose="04020705040A02060702" pitchFamily="82" charset="0"/>
              </a:rPr>
              <a:t>RES COGITANS</a:t>
            </a:r>
          </a:p>
        </p:txBody>
      </p:sp>
      <p:sp>
        <p:nvSpPr>
          <p:cNvPr id="14" name="Retângulo 13">
            <a:extLst>
              <a:ext uri="{FF2B5EF4-FFF2-40B4-BE49-F238E27FC236}">
                <a16:creationId xmlns:a16="http://schemas.microsoft.com/office/drawing/2014/main" id="{92804B79-0271-44B8-A6EE-CC7C1B240933}"/>
              </a:ext>
            </a:extLst>
          </p:cNvPr>
          <p:cNvSpPr/>
          <p:nvPr/>
        </p:nvSpPr>
        <p:spPr>
          <a:xfrm>
            <a:off x="7235688" y="114299"/>
            <a:ext cx="4638261" cy="10121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Algerian" panose="04020705040A02060702" pitchFamily="82" charset="0"/>
              </a:rPr>
              <a:t>RES EXTENSA</a:t>
            </a:r>
          </a:p>
        </p:txBody>
      </p:sp>
      <p:sp>
        <p:nvSpPr>
          <p:cNvPr id="11" name="Rolagem: Vertical 10">
            <a:extLst>
              <a:ext uri="{FF2B5EF4-FFF2-40B4-BE49-F238E27FC236}">
                <a16:creationId xmlns:a16="http://schemas.microsoft.com/office/drawing/2014/main" id="{E505C54E-188E-46F2-BBF8-F32C321F840F}"/>
              </a:ext>
            </a:extLst>
          </p:cNvPr>
          <p:cNvSpPr/>
          <p:nvPr/>
        </p:nvSpPr>
        <p:spPr>
          <a:xfrm>
            <a:off x="530087" y="1577008"/>
            <a:ext cx="4240695" cy="447923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3200" dirty="0"/>
              <a:t>Substância cogitativa;</a:t>
            </a:r>
          </a:p>
          <a:p>
            <a:pPr marL="285750" indent="-285750" algn="just">
              <a:buFont typeface="Arial" panose="020B0604020202020204" pitchFamily="34" charset="0"/>
              <a:buChar char="•"/>
            </a:pPr>
            <a:r>
              <a:rPr lang="pt-BR" sz="3200" dirty="0"/>
              <a:t>Não é o corpo;</a:t>
            </a:r>
          </a:p>
          <a:p>
            <a:pPr marL="285750" indent="-285750" algn="just">
              <a:buFont typeface="Arial" panose="020B0604020202020204" pitchFamily="34" charset="0"/>
              <a:buChar char="•"/>
            </a:pPr>
            <a:r>
              <a:rPr lang="pt-BR" sz="3200" dirty="0"/>
              <a:t>Pensante;</a:t>
            </a:r>
          </a:p>
          <a:p>
            <a:pPr marL="285750" indent="-285750" algn="just">
              <a:buFont typeface="Arial" panose="020B0604020202020204" pitchFamily="34" charset="0"/>
              <a:buChar char="•"/>
            </a:pPr>
            <a:r>
              <a:rPr lang="pt-BR" sz="3200" dirty="0"/>
              <a:t>Eterna;</a:t>
            </a:r>
            <a:endParaRPr lang="pt-BR" dirty="0"/>
          </a:p>
        </p:txBody>
      </p:sp>
      <p:sp>
        <p:nvSpPr>
          <p:cNvPr id="16" name="Rolagem: Vertical 15">
            <a:extLst>
              <a:ext uri="{FF2B5EF4-FFF2-40B4-BE49-F238E27FC236}">
                <a16:creationId xmlns:a16="http://schemas.microsoft.com/office/drawing/2014/main" id="{4DCCFDB4-0CEC-4742-8E14-72F9CFAA9E02}"/>
              </a:ext>
            </a:extLst>
          </p:cNvPr>
          <p:cNvSpPr/>
          <p:nvPr/>
        </p:nvSpPr>
        <p:spPr>
          <a:xfrm>
            <a:off x="7434470" y="1466849"/>
            <a:ext cx="4240695" cy="4479235"/>
          </a:xfrm>
          <a:prstGeom prst="verticalScroll">
            <a:avLst/>
          </a:prstGeom>
          <a:solidFill>
            <a:schemeClr val="accent3">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3200" dirty="0"/>
              <a:t>Corpo;</a:t>
            </a:r>
          </a:p>
          <a:p>
            <a:pPr marL="285750" indent="-285750" algn="just">
              <a:buFont typeface="Arial" panose="020B0604020202020204" pitchFamily="34" charset="0"/>
              <a:buChar char="•"/>
            </a:pPr>
            <a:r>
              <a:rPr lang="pt-BR" sz="3200" dirty="0"/>
              <a:t>Extensão;</a:t>
            </a:r>
          </a:p>
          <a:p>
            <a:pPr marL="285750" indent="-285750" algn="just">
              <a:buFont typeface="Arial" panose="020B0604020202020204" pitchFamily="34" charset="0"/>
              <a:buChar char="•"/>
            </a:pPr>
            <a:r>
              <a:rPr lang="pt-BR" sz="3200" dirty="0"/>
              <a:t>Dimensão;</a:t>
            </a:r>
          </a:p>
          <a:p>
            <a:pPr marL="285750" indent="-285750" algn="just">
              <a:buFont typeface="Arial" panose="020B0604020202020204" pitchFamily="34" charset="0"/>
              <a:buChar char="•"/>
            </a:pPr>
            <a:r>
              <a:rPr lang="pt-BR" sz="3200" dirty="0"/>
              <a:t>Ocupa lugar no espaço;</a:t>
            </a:r>
          </a:p>
        </p:txBody>
      </p:sp>
    </p:spTree>
    <p:extLst>
      <p:ext uri="{BB962C8B-B14F-4D97-AF65-F5344CB8AC3E}">
        <p14:creationId xmlns:p14="http://schemas.microsoft.com/office/powerpoint/2010/main" val="28904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373A7-11A4-4317-84B1-5E17AEC5F6BD}"/>
              </a:ext>
            </a:extLst>
          </p:cNvPr>
          <p:cNvSpPr>
            <a:spLocks noGrp="1"/>
          </p:cNvSpPr>
          <p:nvPr>
            <p:ph type="title"/>
          </p:nvPr>
        </p:nvSpPr>
        <p:spPr>
          <a:xfrm>
            <a:off x="913795" y="138885"/>
            <a:ext cx="10353762" cy="970450"/>
          </a:xfrm>
          <a:noFill/>
        </p:spPr>
        <p:style>
          <a:lnRef idx="0">
            <a:scrgbClr r="0" g="0" b="0"/>
          </a:lnRef>
          <a:fillRef idx="1002">
            <a:schemeClr val="dk2"/>
          </a:fillRef>
          <a:effectRef idx="0">
            <a:scrgbClr r="0" g="0" b="0"/>
          </a:effectRef>
          <a:fontRef idx="major"/>
        </p:style>
        <p:txBody>
          <a:bodyPr>
            <a:normAutofit fontScale="90000"/>
          </a:bodyPr>
          <a:lstStyle/>
          <a:p>
            <a:pPr algn="ctr"/>
            <a:r>
              <a:rPr lang="pt-BR" sz="6000" b="1" u="sng" dirty="0">
                <a:solidFill>
                  <a:srgbClr val="FF3300"/>
                </a:solidFill>
              </a:rPr>
              <a:t>O</a:t>
            </a:r>
            <a:r>
              <a:rPr lang="pt-BR" sz="6000" b="1" dirty="0">
                <a:solidFill>
                  <a:srgbClr val="FF3300"/>
                </a:solidFill>
              </a:rPr>
              <a:t> </a:t>
            </a:r>
            <a:r>
              <a:rPr lang="pt-BR" sz="6000" b="1" u="sng" dirty="0">
                <a:solidFill>
                  <a:srgbClr val="FF3300"/>
                </a:solidFill>
              </a:rPr>
              <a:t>Pensamento</a:t>
            </a:r>
            <a:r>
              <a:rPr lang="pt-BR" sz="6000" b="1" dirty="0">
                <a:solidFill>
                  <a:srgbClr val="FF3300"/>
                </a:solidFill>
              </a:rPr>
              <a:t> </a:t>
            </a:r>
            <a:r>
              <a:rPr lang="pt-BR" sz="6000" b="1" u="sng" dirty="0">
                <a:solidFill>
                  <a:srgbClr val="FF3300"/>
                </a:solidFill>
              </a:rPr>
              <a:t>Cartesiano</a:t>
            </a:r>
          </a:p>
        </p:txBody>
      </p:sp>
      <p:sp>
        <p:nvSpPr>
          <p:cNvPr id="3" name="Espaço Reservado para Conteúdo 2">
            <a:extLst>
              <a:ext uri="{FF2B5EF4-FFF2-40B4-BE49-F238E27FC236}">
                <a16:creationId xmlns:a16="http://schemas.microsoft.com/office/drawing/2014/main" id="{7A7906F7-5738-49C0-86E7-97929BD3AC3D}"/>
              </a:ext>
            </a:extLst>
          </p:cNvPr>
          <p:cNvSpPr>
            <a:spLocks noGrp="1"/>
          </p:cNvSpPr>
          <p:nvPr>
            <p:ph idx="1"/>
          </p:nvPr>
        </p:nvSpPr>
        <p:spPr>
          <a:xfrm>
            <a:off x="913795" y="1190847"/>
            <a:ext cx="10744874" cy="5528268"/>
          </a:xfrm>
          <a:ln>
            <a:solidFill>
              <a:schemeClr val="bg1"/>
            </a:solidFill>
          </a:ln>
        </p:spPr>
        <p:txBody>
          <a:bodyPr>
            <a:normAutofit fontScale="92500" lnSpcReduction="10000"/>
          </a:bodyPr>
          <a:lstStyle/>
          <a:p>
            <a:r>
              <a:rPr lang="pt-BR" sz="4000" dirty="0">
                <a:solidFill>
                  <a:schemeClr val="bg1"/>
                </a:solidFill>
              </a:rPr>
              <a:t>Quebra do paradigma medieval;</a:t>
            </a:r>
          </a:p>
          <a:p>
            <a:r>
              <a:rPr lang="pt-BR" sz="4000" b="1" dirty="0">
                <a:solidFill>
                  <a:schemeClr val="bg1"/>
                </a:solidFill>
              </a:rPr>
              <a:t>O Racionalismo cartesiano:</a:t>
            </a:r>
          </a:p>
          <a:p>
            <a:pPr lvl="1"/>
            <a:r>
              <a:rPr lang="pt-BR" sz="3600" dirty="0">
                <a:solidFill>
                  <a:schemeClr val="bg1"/>
                </a:solidFill>
              </a:rPr>
              <a:t>Inspiração platônica &gt; que a aristotélica;</a:t>
            </a:r>
          </a:p>
          <a:p>
            <a:pPr lvl="1"/>
            <a:r>
              <a:rPr lang="pt-BR" sz="3600" dirty="0">
                <a:solidFill>
                  <a:schemeClr val="bg1"/>
                </a:solidFill>
              </a:rPr>
              <a:t>Busca pela verdade Indubitável;</a:t>
            </a:r>
          </a:p>
          <a:p>
            <a:pPr lvl="2"/>
            <a:r>
              <a:rPr lang="pt-BR" sz="3200" dirty="0">
                <a:solidFill>
                  <a:schemeClr val="bg1"/>
                </a:solidFill>
              </a:rPr>
              <a:t>Dúvida Hiperbólica (metódica)         Céticos;</a:t>
            </a:r>
          </a:p>
          <a:p>
            <a:pPr lvl="3"/>
            <a:r>
              <a:rPr lang="pt-BR" sz="2800" dirty="0">
                <a:solidFill>
                  <a:schemeClr val="bg1"/>
                </a:solidFill>
              </a:rPr>
              <a:t>“O Sonho”;</a:t>
            </a:r>
          </a:p>
          <a:p>
            <a:pPr lvl="3"/>
            <a:r>
              <a:rPr lang="pt-BR" sz="2800" dirty="0">
                <a:solidFill>
                  <a:schemeClr val="bg1"/>
                </a:solidFill>
              </a:rPr>
              <a:t>“Gênio maligno”;</a:t>
            </a:r>
          </a:p>
          <a:p>
            <a:pPr lvl="2"/>
            <a:r>
              <a:rPr lang="pt-BR" sz="3200" dirty="0">
                <a:solidFill>
                  <a:schemeClr val="bg1"/>
                </a:solidFill>
              </a:rPr>
              <a:t>“Penso, logo existo”;</a:t>
            </a:r>
          </a:p>
          <a:p>
            <a:pPr lvl="2"/>
            <a:r>
              <a:rPr lang="pt-BR" sz="3200" dirty="0">
                <a:solidFill>
                  <a:schemeClr val="bg1"/>
                </a:solidFill>
              </a:rPr>
              <a:t>Método cartesiano;</a:t>
            </a:r>
          </a:p>
          <a:p>
            <a:pPr lvl="2"/>
            <a:endParaRPr lang="pt-BR" dirty="0"/>
          </a:p>
        </p:txBody>
      </p:sp>
      <p:pic>
        <p:nvPicPr>
          <p:cNvPr id="5" name="Imagem 4">
            <a:extLst>
              <a:ext uri="{FF2B5EF4-FFF2-40B4-BE49-F238E27FC236}">
                <a16:creationId xmlns:a16="http://schemas.microsoft.com/office/drawing/2014/main" id="{8EF57D4C-1B95-4D99-9419-3C4F63A092FE}"/>
              </a:ext>
            </a:extLst>
          </p:cNvPr>
          <p:cNvPicPr>
            <a:picLocks noChangeAspect="1"/>
          </p:cNvPicPr>
          <p:nvPr/>
        </p:nvPicPr>
        <p:blipFill>
          <a:blip r:embed="rId3"/>
          <a:stretch>
            <a:fillRect/>
          </a:stretch>
        </p:blipFill>
        <p:spPr>
          <a:xfrm>
            <a:off x="6655800" y="4916952"/>
            <a:ext cx="4611757" cy="1500401"/>
          </a:xfrm>
          <a:prstGeom prst="rect">
            <a:avLst/>
          </a:prstGeom>
        </p:spPr>
      </p:pic>
      <p:sp>
        <p:nvSpPr>
          <p:cNvPr id="6" name="Diferente de 5">
            <a:extLst>
              <a:ext uri="{FF2B5EF4-FFF2-40B4-BE49-F238E27FC236}">
                <a16:creationId xmlns:a16="http://schemas.microsoft.com/office/drawing/2014/main" id="{4C8E29CC-CFDC-431D-9504-8427A0FA491A}"/>
              </a:ext>
            </a:extLst>
          </p:cNvPr>
          <p:cNvSpPr/>
          <p:nvPr/>
        </p:nvSpPr>
        <p:spPr>
          <a:xfrm>
            <a:off x="7341705" y="3861313"/>
            <a:ext cx="437322" cy="421917"/>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7691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86317-016B-460E-ABC2-D9184421A057}"/>
              </a:ext>
            </a:extLst>
          </p:cNvPr>
          <p:cNvSpPr>
            <a:spLocks noGrp="1"/>
          </p:cNvSpPr>
          <p:nvPr>
            <p:ph type="title"/>
          </p:nvPr>
        </p:nvSpPr>
        <p:spPr>
          <a:xfrm>
            <a:off x="913795" y="180424"/>
            <a:ext cx="10353762" cy="970450"/>
          </a:xfrm>
          <a:noFill/>
        </p:spPr>
        <p:style>
          <a:lnRef idx="0">
            <a:scrgbClr r="0" g="0" b="0"/>
          </a:lnRef>
          <a:fillRef idx="1002">
            <a:schemeClr val="dk2"/>
          </a:fillRef>
          <a:effectRef idx="0">
            <a:scrgbClr r="0" g="0" b="0"/>
          </a:effectRef>
          <a:fontRef idx="major"/>
        </p:style>
        <p:txBody>
          <a:bodyPr>
            <a:normAutofit/>
          </a:bodyPr>
          <a:lstStyle/>
          <a:p>
            <a:pPr algn="ctr"/>
            <a:r>
              <a:rPr lang="pt-BR" sz="5400" b="1" u="sng" dirty="0">
                <a:solidFill>
                  <a:srgbClr val="FF3300"/>
                </a:solidFill>
              </a:rPr>
              <a:t>MÉTODO</a:t>
            </a:r>
            <a:r>
              <a:rPr lang="pt-BR" sz="5400" b="1" dirty="0">
                <a:solidFill>
                  <a:srgbClr val="FF3300"/>
                </a:solidFill>
              </a:rPr>
              <a:t> </a:t>
            </a:r>
            <a:r>
              <a:rPr lang="pt-BR" sz="5400" b="1" u="sng" dirty="0">
                <a:solidFill>
                  <a:srgbClr val="FF3300"/>
                </a:solidFill>
              </a:rPr>
              <a:t>CARTESIANO</a:t>
            </a:r>
          </a:p>
        </p:txBody>
      </p:sp>
      <p:sp>
        <p:nvSpPr>
          <p:cNvPr id="3" name="Espaço Reservado para Conteúdo 2">
            <a:extLst>
              <a:ext uri="{FF2B5EF4-FFF2-40B4-BE49-F238E27FC236}">
                <a16:creationId xmlns:a16="http://schemas.microsoft.com/office/drawing/2014/main" id="{1F7C1F40-808D-4E40-94CC-057AD9F6308E}"/>
              </a:ext>
            </a:extLst>
          </p:cNvPr>
          <p:cNvSpPr>
            <a:spLocks noGrp="1"/>
          </p:cNvSpPr>
          <p:nvPr>
            <p:ph idx="1"/>
          </p:nvPr>
        </p:nvSpPr>
        <p:spPr/>
        <p:txBody>
          <a:bodyPr/>
          <a:lstStyle/>
          <a:p>
            <a:endParaRPr lang="pt-BR" dirty="0"/>
          </a:p>
        </p:txBody>
      </p:sp>
      <p:pic>
        <p:nvPicPr>
          <p:cNvPr id="4" name="Imagem 3" descr="as-4-regras.jpg">
            <a:extLst>
              <a:ext uri="{FF2B5EF4-FFF2-40B4-BE49-F238E27FC236}">
                <a16:creationId xmlns:a16="http://schemas.microsoft.com/office/drawing/2014/main" id="{E80A46BB-FBF4-4648-B9A5-04976D073A3F}"/>
              </a:ext>
            </a:extLst>
          </p:cNvPr>
          <p:cNvPicPr>
            <a:picLocks noChangeAspect="1"/>
          </p:cNvPicPr>
          <p:nvPr/>
        </p:nvPicPr>
        <p:blipFill>
          <a:blip r:embed="rId2"/>
          <a:stretch>
            <a:fillRect/>
          </a:stretch>
        </p:blipFill>
        <p:spPr>
          <a:xfrm>
            <a:off x="1505423" y="1297871"/>
            <a:ext cx="9170505" cy="4752055"/>
          </a:xfrm>
          <a:prstGeom prst="rect">
            <a:avLst/>
          </a:prstGeom>
        </p:spPr>
      </p:pic>
    </p:spTree>
    <p:extLst>
      <p:ext uri="{BB962C8B-B14F-4D97-AF65-F5344CB8AC3E}">
        <p14:creationId xmlns:p14="http://schemas.microsoft.com/office/powerpoint/2010/main" val="38657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083DE-4C0E-4461-8985-E0A1F4CEC639}"/>
              </a:ext>
            </a:extLst>
          </p:cNvPr>
          <p:cNvSpPr>
            <a:spLocks noGrp="1"/>
          </p:cNvSpPr>
          <p:nvPr>
            <p:ph type="title"/>
          </p:nvPr>
        </p:nvSpPr>
        <p:spPr/>
        <p:txBody>
          <a:bodyPr/>
          <a:lstStyle/>
          <a:p>
            <a:endParaRPr lang="pt-BR"/>
          </a:p>
        </p:txBody>
      </p:sp>
      <p:pic>
        <p:nvPicPr>
          <p:cNvPr id="3074" name="Picture 2" descr="Ok PNG Transparent Images | PNG All">
            <a:extLst>
              <a:ext uri="{FF2B5EF4-FFF2-40B4-BE49-F238E27FC236}">
                <a16:creationId xmlns:a16="http://schemas.microsoft.com/office/drawing/2014/main" id="{418FF0C6-17A2-4544-BE1B-7DED6BB6E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552" y="389047"/>
            <a:ext cx="4573883" cy="58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0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913795" y="114284"/>
            <a:ext cx="10353762" cy="1465766"/>
          </a:xfrm>
        </p:spPr>
        <p:txBody>
          <a:bodyPr>
            <a:normAutofit fontScale="90000"/>
          </a:bodyPr>
          <a:lstStyle/>
          <a:p>
            <a:pPr algn="ctr"/>
            <a:r>
              <a:rPr lang="pt-BR" sz="6000" b="1" u="sng" dirty="0">
                <a:ln>
                  <a:solidFill>
                    <a:srgbClr val="FF0000"/>
                  </a:solidFill>
                </a:ln>
                <a:solidFill>
                  <a:srgbClr val="FFFF00"/>
                </a:solidFill>
                <a:effectLst>
                  <a:glow rad="228600">
                    <a:schemeClr val="accent5">
                      <a:satMod val="175000"/>
                      <a:alpha val="40000"/>
                    </a:schemeClr>
                  </a:glow>
                </a:effectLst>
              </a:rPr>
              <a:t>CORRENTES EPISTEMOLÓGICAS</a:t>
            </a:r>
          </a:p>
        </p:txBody>
      </p:sp>
      <p:sp>
        <p:nvSpPr>
          <p:cNvPr id="5" name="Espaço Reservado para Conteúdo 4"/>
          <p:cNvSpPr>
            <a:spLocks noGrp="1"/>
          </p:cNvSpPr>
          <p:nvPr>
            <p:ph sz="half" idx="1"/>
          </p:nvPr>
        </p:nvSpPr>
        <p:spPr>
          <a:xfrm>
            <a:off x="1220472" y="1706880"/>
            <a:ext cx="5078677" cy="5151120"/>
          </a:xfrm>
        </p:spPr>
        <p:txBody>
          <a:bodyPr/>
          <a:lstStyle/>
          <a:p>
            <a:r>
              <a:rPr lang="pt-BR" sz="2800" b="1" u="sng" dirty="0">
                <a:ln>
                  <a:solidFill>
                    <a:schemeClr val="tx1">
                      <a:lumMod val="95000"/>
                    </a:schemeClr>
                  </a:solidFill>
                </a:ln>
                <a:solidFill>
                  <a:schemeClr val="accent1">
                    <a:lumMod val="75000"/>
                  </a:schemeClr>
                </a:solidFill>
                <a:effectLst>
                  <a:glow rad="101600">
                    <a:srgbClr val="718412">
                      <a:alpha val="60000"/>
                    </a:srgbClr>
                  </a:glow>
                </a:effectLst>
              </a:rPr>
              <a:t>Racionalistas</a:t>
            </a:r>
            <a:r>
              <a:rPr lang="pt-BR" b="1" u="sng" dirty="0">
                <a:ln>
                  <a:solidFill>
                    <a:schemeClr val="tx1">
                      <a:lumMod val="95000"/>
                    </a:schemeClr>
                  </a:solidFill>
                </a:ln>
                <a:solidFill>
                  <a:schemeClr val="accent1">
                    <a:lumMod val="75000"/>
                  </a:schemeClr>
                </a:solidFill>
                <a:effectLst>
                  <a:glow rad="101600">
                    <a:srgbClr val="718412">
                      <a:alpha val="60000"/>
                    </a:srgbClr>
                  </a:glow>
                </a:effectLst>
              </a:rPr>
              <a:t>:</a:t>
            </a:r>
          </a:p>
        </p:txBody>
      </p:sp>
      <p:sp>
        <p:nvSpPr>
          <p:cNvPr id="6" name="Espaço Reservado para Conteúdo 5"/>
          <p:cNvSpPr>
            <a:spLocks noGrp="1"/>
          </p:cNvSpPr>
          <p:nvPr>
            <p:ph sz="half" idx="2"/>
          </p:nvPr>
        </p:nvSpPr>
        <p:spPr>
          <a:xfrm>
            <a:off x="6502296" y="1706880"/>
            <a:ext cx="5078677" cy="5151120"/>
          </a:xfrm>
          <a:ln>
            <a:noFill/>
          </a:ln>
          <a:effectLst>
            <a:glow rad="228600">
              <a:schemeClr val="accent1">
                <a:satMod val="175000"/>
                <a:alpha val="40000"/>
              </a:schemeClr>
            </a:glow>
            <a:outerShdw blurRad="25400" dir="17880000">
              <a:srgbClr val="000000">
                <a:alpha val="46000"/>
              </a:srgbClr>
            </a:outerShdw>
          </a:effectLst>
        </p:spPr>
        <p:txBody>
          <a:bodyPr>
            <a:normAutofit/>
          </a:bodyPr>
          <a:lstStyle/>
          <a:p>
            <a:r>
              <a:rPr lang="pt-BR" sz="2800" b="1" u="sng" dirty="0">
                <a:ln>
                  <a:solidFill>
                    <a:srgbClr val="C45900"/>
                  </a:solidFill>
                </a:ln>
                <a:solidFill>
                  <a:schemeClr val="bg1"/>
                </a:solidFill>
                <a:effectLst>
                  <a:glow rad="101600">
                    <a:srgbClr val="FF0000">
                      <a:alpha val="60000"/>
                    </a:srgbClr>
                  </a:glow>
                </a:effectLst>
              </a:rPr>
              <a:t>Empiristas:</a:t>
            </a:r>
          </a:p>
        </p:txBody>
      </p:sp>
      <p:pic>
        <p:nvPicPr>
          <p:cNvPr id="7" name="Imagem 6" descr="download.png"/>
          <p:cNvPicPr>
            <a:picLocks noChangeAspect="1"/>
          </p:cNvPicPr>
          <p:nvPr/>
        </p:nvPicPr>
        <p:blipFill>
          <a:blip r:embed="rId3"/>
          <a:stretch>
            <a:fillRect/>
          </a:stretch>
        </p:blipFill>
        <p:spPr>
          <a:xfrm>
            <a:off x="2381225" y="2214554"/>
            <a:ext cx="2047875" cy="2228850"/>
          </a:xfrm>
          <a:prstGeom prst="rect">
            <a:avLst/>
          </a:prstGeom>
        </p:spPr>
      </p:pic>
      <p:pic>
        <p:nvPicPr>
          <p:cNvPr id="8" name="Imagem 7" descr="platao.jpg"/>
          <p:cNvPicPr>
            <a:picLocks noChangeAspect="1"/>
          </p:cNvPicPr>
          <p:nvPr/>
        </p:nvPicPr>
        <p:blipFill>
          <a:blip r:embed="rId4"/>
          <a:stretch>
            <a:fillRect/>
          </a:stretch>
        </p:blipFill>
        <p:spPr>
          <a:xfrm>
            <a:off x="1238216" y="4500570"/>
            <a:ext cx="1518512" cy="2079616"/>
          </a:xfrm>
          <a:prstGeom prst="rect">
            <a:avLst/>
          </a:prstGeom>
        </p:spPr>
      </p:pic>
      <p:pic>
        <p:nvPicPr>
          <p:cNvPr id="10" name="Imagem 9" descr="download.jpg"/>
          <p:cNvPicPr>
            <a:picLocks noChangeAspect="1"/>
          </p:cNvPicPr>
          <p:nvPr/>
        </p:nvPicPr>
        <p:blipFill>
          <a:blip r:embed="rId5"/>
          <a:stretch>
            <a:fillRect/>
          </a:stretch>
        </p:blipFill>
        <p:spPr>
          <a:xfrm>
            <a:off x="8024826" y="2214555"/>
            <a:ext cx="1790700" cy="2543175"/>
          </a:xfrm>
          <a:prstGeom prst="rect">
            <a:avLst/>
          </a:prstGeom>
        </p:spPr>
      </p:pic>
      <p:pic>
        <p:nvPicPr>
          <p:cNvPr id="12" name="Imagem 11" descr="david-hume-caricature-gary-brown.jpg"/>
          <p:cNvPicPr>
            <a:picLocks noChangeAspect="1"/>
          </p:cNvPicPr>
          <p:nvPr/>
        </p:nvPicPr>
        <p:blipFill>
          <a:blip r:embed="rId6"/>
          <a:stretch>
            <a:fillRect/>
          </a:stretch>
        </p:blipFill>
        <p:spPr>
          <a:xfrm>
            <a:off x="9882214" y="4357695"/>
            <a:ext cx="1645346" cy="2253899"/>
          </a:xfrm>
          <a:prstGeom prst="rect">
            <a:avLst/>
          </a:prstGeom>
        </p:spPr>
      </p:pic>
      <p:pic>
        <p:nvPicPr>
          <p:cNvPr id="13" name="Imagem 12" descr="Aristóteles.jpg"/>
          <p:cNvPicPr>
            <a:picLocks noChangeAspect="1"/>
          </p:cNvPicPr>
          <p:nvPr/>
        </p:nvPicPr>
        <p:blipFill>
          <a:blip r:embed="rId7"/>
          <a:stretch>
            <a:fillRect/>
          </a:stretch>
        </p:blipFill>
        <p:spPr>
          <a:xfrm>
            <a:off x="6810381" y="4429132"/>
            <a:ext cx="1209673" cy="2118854"/>
          </a:xfrm>
          <a:prstGeom prst="rect">
            <a:avLst/>
          </a:prstGeom>
        </p:spPr>
      </p:pic>
      <p:pic>
        <p:nvPicPr>
          <p:cNvPr id="1026" name="Picture 2" descr="Leibniz' Manuskripte: Schönschrift war nicht seine Sache - Physik &amp; Mehr -  FAZ">
            <a:extLst>
              <a:ext uri="{FF2B5EF4-FFF2-40B4-BE49-F238E27FC236}">
                <a16:creationId xmlns:a16="http://schemas.microsoft.com/office/drawing/2014/main" id="{442DE21F-84D2-42E6-8082-65612877E5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9810" y="4570234"/>
            <a:ext cx="1977752" cy="197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6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0CD85-0CDF-7617-3717-823D5C12DFE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50D85D3-A4A7-3308-5044-B93C8266EC03}"/>
              </a:ext>
            </a:extLst>
          </p:cNvPr>
          <p:cNvSpPr>
            <a:spLocks noGrp="1"/>
          </p:cNvSpPr>
          <p:nvPr>
            <p:ph type="title"/>
          </p:nvPr>
        </p:nvSpPr>
        <p:spPr/>
        <p:txBody>
          <a:bodyPr/>
          <a:lstStyle/>
          <a:p>
            <a:endParaRPr lang="pt-BR"/>
          </a:p>
        </p:txBody>
      </p:sp>
      <p:pic>
        <p:nvPicPr>
          <p:cNvPr id="4" name="Espaço Reservado para Conteúdo 3" descr="otica10.JPG">
            <a:extLst>
              <a:ext uri="{FF2B5EF4-FFF2-40B4-BE49-F238E27FC236}">
                <a16:creationId xmlns:a16="http://schemas.microsoft.com/office/drawing/2014/main" id="{97795328-F545-568F-0DB0-BE085E79B431}"/>
              </a:ext>
            </a:extLst>
          </p:cNvPr>
          <p:cNvPicPr>
            <a:picLocks noGrp="1" noChangeAspect="1"/>
          </p:cNvPicPr>
          <p:nvPr>
            <p:ph idx="1"/>
          </p:nvPr>
        </p:nvPicPr>
        <p:blipFill>
          <a:blip r:embed="rId2"/>
          <a:stretch>
            <a:fillRect/>
          </a:stretch>
        </p:blipFill>
        <p:spPr>
          <a:xfrm>
            <a:off x="106505" y="1567662"/>
            <a:ext cx="6711153" cy="3722676"/>
          </a:xfrm>
          <a:prstGeom prst="rect">
            <a:avLst/>
          </a:prstGeom>
        </p:spPr>
      </p:pic>
      <p:pic>
        <p:nvPicPr>
          <p:cNvPr id="1026" name="Picture 2" descr="como os sentidos nos enganam">
            <a:extLst>
              <a:ext uri="{FF2B5EF4-FFF2-40B4-BE49-F238E27FC236}">
                <a16:creationId xmlns:a16="http://schemas.microsoft.com/office/drawing/2014/main" id="{1D8B5E05-F9EF-37FE-075F-9C441E543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658" y="168780"/>
            <a:ext cx="5088872" cy="2822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ragem a caminho">
            <a:extLst>
              <a:ext uri="{FF2B5EF4-FFF2-40B4-BE49-F238E27FC236}">
                <a16:creationId xmlns:a16="http://schemas.microsoft.com/office/drawing/2014/main" id="{0D623ED2-D22E-D6A0-9C42-32285C835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658" y="4027814"/>
            <a:ext cx="5088872" cy="254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7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3ED52-5C71-45A6-AFAC-E6D4FEADB83B}"/>
              </a:ext>
            </a:extLst>
          </p:cNvPr>
          <p:cNvSpPr>
            <a:spLocks noGrp="1"/>
          </p:cNvSpPr>
          <p:nvPr>
            <p:ph type="title"/>
          </p:nvPr>
        </p:nvSpPr>
        <p:spPr>
          <a:xfrm>
            <a:off x="919119" y="205410"/>
            <a:ext cx="10353762" cy="970450"/>
          </a:xfrm>
          <a:noFill/>
        </p:spPr>
        <p:style>
          <a:lnRef idx="0">
            <a:scrgbClr r="0" g="0" b="0"/>
          </a:lnRef>
          <a:fillRef idx="1002">
            <a:schemeClr val="dk2"/>
          </a:fillRef>
          <a:effectRef idx="0">
            <a:scrgbClr r="0" g="0" b="0"/>
          </a:effectRef>
          <a:fontRef idx="major"/>
        </p:style>
        <p:txBody>
          <a:bodyPr>
            <a:normAutofit fontScale="90000"/>
          </a:bodyPr>
          <a:lstStyle/>
          <a:p>
            <a:pPr algn="ctr"/>
            <a:r>
              <a:rPr lang="pt-BR" sz="6600" b="1" u="sng" dirty="0">
                <a:solidFill>
                  <a:srgbClr val="FF3300"/>
                </a:solidFill>
                <a:effectLst>
                  <a:outerShdw blurRad="38100" dist="38100" dir="2700000" algn="tl">
                    <a:srgbClr val="000000">
                      <a:alpha val="43137"/>
                    </a:srgbClr>
                  </a:outerShdw>
                </a:effectLst>
              </a:rPr>
              <a:t>EPISTEMOLOGIA</a:t>
            </a:r>
          </a:p>
        </p:txBody>
      </p:sp>
      <p:sp>
        <p:nvSpPr>
          <p:cNvPr id="3" name="Espaço Reservado para Conteúdo 2">
            <a:extLst>
              <a:ext uri="{FF2B5EF4-FFF2-40B4-BE49-F238E27FC236}">
                <a16:creationId xmlns:a16="http://schemas.microsoft.com/office/drawing/2014/main" id="{F5D097A0-56F9-4A07-86A2-F4926F500996}"/>
              </a:ext>
            </a:extLst>
          </p:cNvPr>
          <p:cNvSpPr>
            <a:spLocks noGrp="1"/>
          </p:cNvSpPr>
          <p:nvPr>
            <p:ph idx="1"/>
          </p:nvPr>
        </p:nvSpPr>
        <p:spPr>
          <a:xfrm>
            <a:off x="287079" y="1314892"/>
            <a:ext cx="11610754" cy="5245396"/>
          </a:xfrm>
          <a:ln>
            <a:solidFill>
              <a:schemeClr val="bg1"/>
            </a:solidFill>
          </a:ln>
        </p:spPr>
        <p:txBody>
          <a:bodyPr>
            <a:normAutofit lnSpcReduction="10000"/>
          </a:bodyPr>
          <a:lstStyle/>
          <a:p>
            <a:r>
              <a:rPr lang="pt-BR" sz="2800" dirty="0">
                <a:solidFill>
                  <a:schemeClr val="bg1"/>
                </a:solidFill>
              </a:rPr>
              <a:t>Os sentidos nos enganam (Sem o crivo do método);</a:t>
            </a:r>
          </a:p>
          <a:p>
            <a:endParaRPr lang="pt-BR" sz="2800" dirty="0">
              <a:solidFill>
                <a:schemeClr val="bg1"/>
              </a:solidFill>
            </a:endParaRPr>
          </a:p>
          <a:p>
            <a:r>
              <a:rPr lang="pt-BR" sz="2800" dirty="0">
                <a:solidFill>
                  <a:schemeClr val="bg1"/>
                </a:solidFill>
              </a:rPr>
              <a:t>Somente a “RAZÃO” leva ao conhecimento inabalável;</a:t>
            </a:r>
          </a:p>
          <a:p>
            <a:endParaRPr lang="pt-BR" sz="2800" dirty="0">
              <a:solidFill>
                <a:schemeClr val="bg1"/>
              </a:solidFill>
            </a:endParaRPr>
          </a:p>
          <a:p>
            <a:r>
              <a:rPr lang="pt-BR" sz="2800" dirty="0">
                <a:solidFill>
                  <a:schemeClr val="bg1"/>
                </a:solidFill>
              </a:rPr>
              <a:t>Princípio do “INATISMO” (nascidas com a razão);</a:t>
            </a:r>
          </a:p>
          <a:p>
            <a:pPr lvl="1"/>
            <a:r>
              <a:rPr lang="pt-BR" sz="2400" dirty="0">
                <a:solidFill>
                  <a:schemeClr val="bg1"/>
                </a:solidFill>
              </a:rPr>
              <a:t>Adventícias (Sentidos);</a:t>
            </a:r>
          </a:p>
          <a:p>
            <a:pPr lvl="1"/>
            <a:r>
              <a:rPr lang="pt-BR" sz="2400" dirty="0">
                <a:solidFill>
                  <a:schemeClr val="bg1"/>
                </a:solidFill>
              </a:rPr>
              <a:t>Factícias (Imaginação);</a:t>
            </a:r>
          </a:p>
          <a:p>
            <a:r>
              <a:rPr lang="pt-BR" sz="2800" dirty="0">
                <a:solidFill>
                  <a:schemeClr val="bg1"/>
                </a:solidFill>
              </a:rPr>
              <a:t>Princípio da Correspondência:</a:t>
            </a:r>
          </a:p>
          <a:p>
            <a:pPr lvl="1"/>
            <a:r>
              <a:rPr lang="pt-BR" sz="2400" dirty="0">
                <a:solidFill>
                  <a:schemeClr val="bg1"/>
                </a:solidFill>
              </a:rPr>
              <a:t>Tudo que penso corresponde a algo;</a:t>
            </a:r>
          </a:p>
          <a:p>
            <a:pPr lvl="1"/>
            <a:r>
              <a:rPr lang="pt-BR" sz="2400" dirty="0">
                <a:solidFill>
                  <a:schemeClr val="bg1"/>
                </a:solidFill>
              </a:rPr>
              <a:t>“DEUS” existe!</a:t>
            </a:r>
          </a:p>
          <a:p>
            <a:endParaRPr lang="pt-BR" dirty="0"/>
          </a:p>
          <a:p>
            <a:pPr lvl="1"/>
            <a:endParaRPr lang="pt-BR" dirty="0"/>
          </a:p>
        </p:txBody>
      </p:sp>
    </p:spTree>
    <p:extLst>
      <p:ext uri="{BB962C8B-B14F-4D97-AF65-F5344CB8AC3E}">
        <p14:creationId xmlns:p14="http://schemas.microsoft.com/office/powerpoint/2010/main" val="24223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1414</TotalTime>
  <Words>1064</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Algerian</vt:lpstr>
      <vt:lpstr>Arial</vt:lpstr>
      <vt:lpstr>Calisto MT</vt:lpstr>
      <vt:lpstr>Wingdings 2</vt:lpstr>
      <vt:lpstr>Ardósia</vt:lpstr>
      <vt:lpstr>FILOSOFIA</vt:lpstr>
      <vt:lpstr>Apresentação do PowerPoint</vt:lpstr>
      <vt:lpstr>Apresentação do PowerPoint</vt:lpstr>
      <vt:lpstr>O Pensamento Cartesiano</vt:lpstr>
      <vt:lpstr>MÉTODO CARTESIANO</vt:lpstr>
      <vt:lpstr>Apresentação do PowerPoint</vt:lpstr>
      <vt:lpstr>CORRENTES EPISTEMOLÓGICAS</vt:lpstr>
      <vt:lpstr>Apresentação do PowerPoint</vt:lpstr>
      <vt:lpstr>EPISTEMOLOGIA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Zeni</dc:creator>
  <cp:lastModifiedBy>Claudia Frassetto</cp:lastModifiedBy>
  <cp:revision>53</cp:revision>
  <dcterms:created xsi:type="dcterms:W3CDTF">2018-04-23T19:22:55Z</dcterms:created>
  <dcterms:modified xsi:type="dcterms:W3CDTF">2025-07-30T10:59:31Z</dcterms:modified>
</cp:coreProperties>
</file>