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69" r:id="rId2"/>
    <p:sldId id="278" r:id="rId3"/>
    <p:sldId id="279" r:id="rId4"/>
    <p:sldId id="280" r:id="rId5"/>
    <p:sldId id="281" r:id="rId6"/>
    <p:sldId id="282" r:id="rId7"/>
    <p:sldId id="283" r:id="rId8"/>
    <p:sldId id="284" r:id="rId9"/>
    <p:sldId id="285" r:id="rId10"/>
    <p:sldId id="286" r:id="rId11"/>
    <p:sldId id="287" r:id="rId12"/>
    <p:sldId id="288" r:id="rId13"/>
    <p:sldId id="289" r:id="rId14"/>
    <p:sldId id="296" r:id="rId15"/>
    <p:sldId id="290" r:id="rId16"/>
    <p:sldId id="291" r:id="rId17"/>
    <p:sldId id="292" r:id="rId18"/>
    <p:sldId id="293" r:id="rId19"/>
    <p:sldId id="294" r:id="rId20"/>
    <p:sldId id="295" r:id="rId21"/>
  </p:sldIdLst>
  <p:sldSz cx="12188825"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p:cViewPr varScale="1">
        <p:scale>
          <a:sx n="72" d="100"/>
          <a:sy n="72" d="100"/>
        </p:scale>
        <p:origin x="642" y="7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2" d="100"/>
          <a:sy n="72" d="100"/>
        </p:scale>
        <p:origin x="41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1E8C421-2CF4-4169-A1B1-98EF081EE769}" type="datetime1">
              <a:rPr lang="pt-BR" smtClean="0"/>
              <a:t>18/04/2024</a:t>
            </a:fld>
            <a:endParaRPr lang="pt-BR" dirty="0"/>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pt-BR" smtClean="0"/>
              <a:t>‹nº›</a:t>
            </a:fld>
            <a:endParaRPr lang="pt-B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t-BR" noProof="0"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17E77F6C-2F42-4685-9053-FAC10C7A352D}" type="datetime1">
              <a:rPr lang="pt-BR" noProof="0" smtClean="0"/>
              <a:t>18/04/2024</a:t>
            </a:fld>
            <a:endParaRPr lang="pt-BR" noProof="0" dirty="0"/>
          </a:p>
        </p:txBody>
      </p:sp>
      <p:sp>
        <p:nvSpPr>
          <p:cNvPr id="4" name="Espaço reservado para a imagem do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t-BR" noProof="0" dirty="0"/>
          </a:p>
        </p:txBody>
      </p:sp>
      <p:sp>
        <p:nvSpPr>
          <p:cNvPr id="7" name="Espaço reservado para o número do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pt-BR" noProof="0" smtClean="0"/>
              <a:t>‹nº›</a:t>
            </a:fld>
            <a:endParaRPr lang="pt-BR" noProof="0"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69C971FF-EF28-4195-A575-329446EFAA55}" type="slidenum">
              <a:rPr lang="pt-BR" smtClean="0"/>
              <a:t>1</a:t>
            </a:fld>
            <a:endParaRPr lang="pt-BR" dirty="0"/>
          </a:p>
        </p:txBody>
      </p:sp>
    </p:spTree>
    <p:extLst>
      <p:ext uri="{BB962C8B-B14F-4D97-AF65-F5344CB8AC3E}">
        <p14:creationId xmlns:p14="http://schemas.microsoft.com/office/powerpoint/2010/main" val="427817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6" name="Forma Livre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pt-BR" noProof="0" dirty="0">
              <a:solidFill>
                <a:schemeClr val="lt1"/>
              </a:solidFill>
            </a:endParaRPr>
          </a:p>
        </p:txBody>
      </p:sp>
      <p:sp>
        <p:nvSpPr>
          <p:cNvPr id="2" name="Título 1"/>
          <p:cNvSpPr>
            <a:spLocks noGrp="1"/>
          </p:cNvSpPr>
          <p:nvPr>
            <p:ph type="ctrTitle"/>
          </p:nvPr>
        </p:nvSpPr>
        <p:spPr>
          <a:xfrm>
            <a:off x="1217613" y="1828799"/>
            <a:ext cx="9753600" cy="3048001"/>
          </a:xfrm>
        </p:spPr>
        <p:txBody>
          <a:bodyPr rtlCol="0">
            <a:normAutofit/>
          </a:bodyPr>
          <a:lstStyle>
            <a:lvl1pPr>
              <a:defRPr sz="4400"/>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noProof="0"/>
              <a:t>Clique para editar o estilo do subtítulo Mestre</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2894448B-5AE4-4A52-87B1-0ED7AA1BF8E1}" type="datetime1">
              <a:rPr lang="pt-BR" noProof="0" smtClean="0"/>
              <a:t>18/04/2024</a:t>
            </a:fld>
            <a:endParaRPr lang="pt-BR" noProof="0" dirty="0"/>
          </a:p>
        </p:txBody>
      </p:sp>
      <p:sp>
        <p:nvSpPr>
          <p:cNvPr id="7" name="Espaço reservado para o número do slide 6"/>
          <p:cNvSpPr>
            <a:spLocks noGrp="1"/>
          </p:cNvSpPr>
          <p:nvPr>
            <p:ph type="sldNum" sz="quarter" idx="12"/>
          </p:nvPr>
        </p:nvSpPr>
        <p:spPr/>
        <p:txBody>
          <a:bodyPr rtlCol="0"/>
          <a:lstStyle/>
          <a:p>
            <a:pPr rtl="0"/>
            <a:fld id="{F36C87F6-986D-49E6-AF40-1B3A1EE8064D}" type="slidenum">
              <a:rPr lang="pt-BR" noProof="0" smtClean="0"/>
              <a:pPr rtl="0"/>
              <a:t>‹nº›</a:t>
            </a:fld>
            <a:endParaRPr lang="pt-BR" noProof="0" dirty="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lstStyle>
            <a:lvl5pPr>
              <a:defRPr/>
            </a:lvl5pPr>
            <a:lvl6pPr>
              <a:defRPr/>
            </a:lvl6pPr>
            <a:lvl7pPr>
              <a:defRPr baseline="0"/>
            </a:lvl7pPr>
            <a:lvl8pPr>
              <a:defRPr baseline="0"/>
            </a:lvl8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E92CE140-96D8-4024-97F4-E6B0727A2BBB}" type="datetime1">
              <a:rPr lang="pt-BR" noProof="0" smtClean="0"/>
              <a:t>18/04/2024</a:t>
            </a:fld>
            <a:endParaRPr lang="pt-BR" noProof="0" dirty="0"/>
          </a:p>
        </p:txBody>
      </p:sp>
      <p:sp>
        <p:nvSpPr>
          <p:cNvPr id="6" name="Espaço reservado para o número do slide 5"/>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685800"/>
            <a:ext cx="2134315" cy="5486400"/>
          </a:xfrm>
        </p:spPr>
        <p:txBody>
          <a:bodyPr vert="eaVert" rtlCol="0"/>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FE7AE9EF-37E1-4ACC-9F22-08226688E156}" type="datetime1">
              <a:rPr lang="pt-BR" noProof="0" smtClean="0"/>
              <a:t>18/04/2024</a:t>
            </a:fld>
            <a:endParaRPr lang="pt-BR" noProof="0" dirty="0"/>
          </a:p>
        </p:txBody>
      </p:sp>
      <p:sp>
        <p:nvSpPr>
          <p:cNvPr id="6" name="Espaço reservado para o número do slide 5"/>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468AFF84-C7CF-4DC0-B5A1-C5E5A9B75282}" type="datetime1">
              <a:rPr lang="pt-BR" noProof="0" smtClean="0"/>
              <a:t>18/04/2024</a:t>
            </a:fld>
            <a:endParaRPr lang="pt-BR" noProof="0" dirty="0"/>
          </a:p>
        </p:txBody>
      </p:sp>
      <p:sp>
        <p:nvSpPr>
          <p:cNvPr id="6" name="Espaço reservado para o número do slide 5"/>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217614" y="3429000"/>
            <a:ext cx="9753600" cy="2362199"/>
          </a:xfrm>
        </p:spPr>
        <p:txBody>
          <a:bodyPr rtlCol="0" anchor="b">
            <a:normAutofit/>
          </a:bodyPr>
          <a:lstStyle>
            <a:lvl1pPr algn="l">
              <a:defRPr sz="4400" b="0" cap="all"/>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os estilos de texto Mestres</a:t>
            </a:r>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E056EDE8-0D21-428E-BD87-C248068DC04B}" type="datetime1">
              <a:rPr lang="pt-BR" noProof="0" smtClean="0"/>
              <a:t>18/04/2024</a:t>
            </a:fld>
            <a:endParaRPr lang="pt-BR" noProof="0" dirty="0"/>
          </a:p>
        </p:txBody>
      </p:sp>
      <p:sp>
        <p:nvSpPr>
          <p:cNvPr id="6" name="Espaço reservado para o número do slide 5"/>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46BEDDED-DAF7-46A3-87E6-F4FD3172A0A9}" type="datetime1">
              <a:rPr lang="pt-BR" noProof="0" smtClean="0"/>
              <a:t>18/04/2024</a:t>
            </a:fld>
            <a:endParaRPr lang="pt-BR" noProof="0" dirty="0"/>
          </a:p>
        </p:txBody>
      </p:sp>
      <p:sp>
        <p:nvSpPr>
          <p:cNvPr id="7" name="Espaço reservado para o número do slide 6"/>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217614" y="274638"/>
            <a:ext cx="9753600" cy="1325562"/>
          </a:xfrm>
        </p:spPr>
        <p:txBody>
          <a:bodyPr rtlCol="0"/>
          <a:lstStyle>
            <a:lvl1pPr>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p:cNvSpPr>
            <a:spLocks noGrp="1"/>
          </p:cNvSpPr>
          <p:nvPr>
            <p:ph sz="half" idx="2"/>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p:cNvSpPr>
            <a:spLocks noGrp="1"/>
          </p:cNvSpPr>
          <p:nvPr>
            <p:ph sz="quarter" idx="4"/>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8" name="Espaço reservado para rodapé 7"/>
          <p:cNvSpPr>
            <a:spLocks noGrp="1"/>
          </p:cNvSpPr>
          <p:nvPr>
            <p:ph type="ftr" sz="quarter" idx="11"/>
          </p:nvPr>
        </p:nvSpPr>
        <p:spPr/>
        <p:txBody>
          <a:bodyPr rtlCol="0"/>
          <a:lstStyle/>
          <a:p>
            <a:pPr rtl="0"/>
            <a:r>
              <a:rPr lang="pt-BR" noProof="0" dirty="0"/>
              <a:t>Adicionar um rodapé</a:t>
            </a:r>
          </a:p>
        </p:txBody>
      </p:sp>
      <p:sp>
        <p:nvSpPr>
          <p:cNvPr id="7" name="Espaço reservado para data 6"/>
          <p:cNvSpPr>
            <a:spLocks noGrp="1"/>
          </p:cNvSpPr>
          <p:nvPr>
            <p:ph type="dt" sz="half" idx="10"/>
          </p:nvPr>
        </p:nvSpPr>
        <p:spPr/>
        <p:txBody>
          <a:bodyPr rtlCol="0"/>
          <a:lstStyle/>
          <a:p>
            <a:pPr rtl="0"/>
            <a:fld id="{31E21C03-1418-4791-8E80-1AB8ADDC5309}" type="datetime1">
              <a:rPr lang="pt-BR" noProof="0" smtClean="0"/>
              <a:t>18/04/2024</a:t>
            </a:fld>
            <a:endParaRPr lang="pt-BR" noProof="0" dirty="0"/>
          </a:p>
        </p:txBody>
      </p:sp>
      <p:sp>
        <p:nvSpPr>
          <p:cNvPr id="9" name="Espaço reservado para o número do slide 8"/>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4" name="Espaço reservado para rodapé 3"/>
          <p:cNvSpPr>
            <a:spLocks noGrp="1"/>
          </p:cNvSpPr>
          <p:nvPr>
            <p:ph type="ftr" sz="quarter" idx="11"/>
          </p:nvPr>
        </p:nvSpPr>
        <p:spPr/>
        <p:txBody>
          <a:bodyPr rtlCol="0"/>
          <a:lstStyle/>
          <a:p>
            <a:pPr rtl="0"/>
            <a:r>
              <a:rPr lang="pt-BR" noProof="0" dirty="0"/>
              <a:t>Adicionar um rodapé</a:t>
            </a:r>
          </a:p>
        </p:txBody>
      </p:sp>
      <p:sp>
        <p:nvSpPr>
          <p:cNvPr id="3" name="Espaço reservado para data 2"/>
          <p:cNvSpPr>
            <a:spLocks noGrp="1"/>
          </p:cNvSpPr>
          <p:nvPr>
            <p:ph type="dt" sz="half" idx="10"/>
          </p:nvPr>
        </p:nvSpPr>
        <p:spPr/>
        <p:txBody>
          <a:bodyPr rtlCol="0"/>
          <a:lstStyle/>
          <a:p>
            <a:pPr rtl="0"/>
            <a:fld id="{4916D8CC-B21A-495D-8E3A-7327C849E219}" type="datetime1">
              <a:rPr lang="pt-BR" noProof="0" smtClean="0"/>
              <a:t>18/04/2024</a:t>
            </a:fld>
            <a:endParaRPr lang="pt-BR" noProof="0" dirty="0"/>
          </a:p>
        </p:txBody>
      </p:sp>
      <p:sp>
        <p:nvSpPr>
          <p:cNvPr id="5" name="Espaço reservado para o número do slide 4"/>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rtlCol="0"/>
          <a:lstStyle/>
          <a:p>
            <a:pPr rtl="0"/>
            <a:r>
              <a:rPr lang="pt-BR" noProof="0" dirty="0"/>
              <a:t>Adicionar um rodapé</a:t>
            </a:r>
          </a:p>
        </p:txBody>
      </p:sp>
      <p:sp>
        <p:nvSpPr>
          <p:cNvPr id="2" name="Espaço reservado para data 1"/>
          <p:cNvSpPr>
            <a:spLocks noGrp="1"/>
          </p:cNvSpPr>
          <p:nvPr>
            <p:ph type="dt" sz="half" idx="10"/>
          </p:nvPr>
        </p:nvSpPr>
        <p:spPr/>
        <p:txBody>
          <a:bodyPr rtlCol="0"/>
          <a:lstStyle/>
          <a:p>
            <a:pPr rtl="0"/>
            <a:fld id="{61909410-498E-4526-95B1-75B98C9EB916}" type="datetime1">
              <a:rPr lang="pt-BR" noProof="0" smtClean="0"/>
              <a:t>18/04/2024</a:t>
            </a:fld>
            <a:endParaRPr lang="pt-BR" noProof="0" dirty="0"/>
          </a:p>
        </p:txBody>
      </p:sp>
      <p:sp>
        <p:nvSpPr>
          <p:cNvPr id="4" name="Espaço reservado para o número do slide 3"/>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bg>
      <p:bgPr>
        <a:solidFill>
          <a:schemeClr val="bg1"/>
        </a:solidFill>
        <a:effectLst/>
      </p:bgPr>
    </p:bg>
    <p:spTree>
      <p:nvGrpSpPr>
        <p:cNvPr id="1" name=""/>
        <p:cNvGrpSpPr/>
        <p:nvPr/>
      </p:nvGrpSpPr>
      <p:grpSpPr>
        <a:xfrm>
          <a:off x="0" y="0"/>
          <a:ext cx="0" cy="0"/>
          <a:chOff x="0" y="0"/>
          <a:chExt cx="0" cy="0"/>
        </a:xfrm>
      </p:grpSpPr>
      <p:sp>
        <p:nvSpPr>
          <p:cNvPr id="8" name="Retângulo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pt-BR" noProof="0" dirty="0"/>
          </a:p>
        </p:txBody>
      </p:sp>
      <p:sp>
        <p:nvSpPr>
          <p:cNvPr id="2" name="Título 1"/>
          <p:cNvSpPr>
            <a:spLocks noGrp="1"/>
          </p:cNvSpPr>
          <p:nvPr>
            <p:ph type="title"/>
          </p:nvPr>
        </p:nvSpPr>
        <p:spPr>
          <a:xfrm>
            <a:off x="684213" y="685800"/>
            <a:ext cx="3886200" cy="4038600"/>
          </a:xfrm>
        </p:spPr>
        <p:txBody>
          <a:bodyPr rtlCol="0" anchor="b">
            <a:noAutofit/>
          </a:bodyPr>
          <a:lstStyle>
            <a:lvl1pPr algn="l">
              <a:defRPr sz="4000" b="0"/>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4059932B-1988-48B0-9343-EBF642976660}" type="datetime1">
              <a:rPr lang="pt-BR" noProof="0" smtClean="0"/>
              <a:t>18/04/2024</a:t>
            </a:fld>
            <a:endParaRPr lang="pt-BR" noProof="0" dirty="0"/>
          </a:p>
        </p:txBody>
      </p:sp>
      <p:sp>
        <p:nvSpPr>
          <p:cNvPr id="7" name="Espaço reservado para o número do slide 6"/>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p:bgPr>
        <a:solidFill>
          <a:schemeClr val="bg1"/>
        </a:solidFill>
        <a:effectLst/>
      </p:bgPr>
    </p:bg>
    <p:spTree>
      <p:nvGrpSpPr>
        <p:cNvPr id="1" name=""/>
        <p:cNvGrpSpPr/>
        <p:nvPr/>
      </p:nvGrpSpPr>
      <p:grpSpPr>
        <a:xfrm>
          <a:off x="0" y="0"/>
          <a:ext cx="0" cy="0"/>
          <a:chOff x="0" y="0"/>
          <a:chExt cx="0" cy="0"/>
        </a:xfrm>
      </p:grpSpPr>
      <p:sp>
        <p:nvSpPr>
          <p:cNvPr id="8" name="Retângulo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pt-BR" noProof="0" dirty="0"/>
          </a:p>
        </p:txBody>
      </p:sp>
      <p:sp>
        <p:nvSpPr>
          <p:cNvPr id="2" name="Título 1"/>
          <p:cNvSpPr>
            <a:spLocks noGrp="1"/>
          </p:cNvSpPr>
          <p:nvPr>
            <p:ph type="title"/>
          </p:nvPr>
        </p:nvSpPr>
        <p:spPr>
          <a:xfrm>
            <a:off x="684213" y="685800"/>
            <a:ext cx="3886200" cy="4038600"/>
          </a:xfrm>
        </p:spPr>
        <p:txBody>
          <a:bodyPr rtlCol="0" anchor="b">
            <a:noAutofit/>
          </a:bodyPr>
          <a:lstStyle>
            <a:lvl1pPr algn="l">
              <a:defRPr sz="4000" b="0"/>
            </a:lvl1pPr>
          </a:lstStyle>
          <a:p>
            <a:pPr rtl="0"/>
            <a:r>
              <a:rPr lang="pt-BR" noProof="0"/>
              <a:t>Clique para editar o título Mestre</a:t>
            </a:r>
            <a:endParaRPr lang="pt-BR" noProof="0"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AB55AB99-2B9A-4C29-AC9D-472E678B27D5}" type="datetime1">
              <a:rPr lang="pt-BR" noProof="0" smtClean="0"/>
              <a:t>18/04/2024</a:t>
            </a:fld>
            <a:endParaRPr lang="pt-BR" noProof="0" dirty="0"/>
          </a:p>
        </p:txBody>
      </p:sp>
      <p:sp>
        <p:nvSpPr>
          <p:cNvPr id="7" name="Espaço reservado para o número do slide 6"/>
          <p:cNvSpPr>
            <a:spLocks noGrp="1"/>
          </p:cNvSpPr>
          <p:nvPr>
            <p:ph type="sldNum" sz="quarter" idx="12"/>
          </p:nvPr>
        </p:nvSpPr>
        <p:spPr/>
        <p:txBody>
          <a:bodyPr rtlCol="0"/>
          <a:lstStyle/>
          <a:p>
            <a:pPr rtl="0"/>
            <a:fld id="{F36C87F6-986D-49E6-AF40-1B3A1EE8064D}" type="slidenum">
              <a:rPr lang="pt-BR" noProof="0" smtClean="0"/>
              <a:t>‹nº›</a:t>
            </a:fld>
            <a:endParaRPr lang="pt-BR" noProof="0" dirty="0"/>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tângulo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pt-BR" sz="2400" noProof="0" dirty="0"/>
          </a:p>
        </p:txBody>
      </p:sp>
      <p:sp>
        <p:nvSpPr>
          <p:cNvPr id="2" name="Espaço reservado para título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5" name="Espaço reservado para rodapé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pt-BR" noProof="0" dirty="0"/>
              <a:t>Adicionar um rodapé</a:t>
            </a:r>
          </a:p>
        </p:txBody>
      </p:sp>
      <p:sp>
        <p:nvSpPr>
          <p:cNvPr id="4" name="Espaço reservado para data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8EB16A4D-B1E0-4F33-84EC-EFA959A70698}" type="datetime1">
              <a:rPr lang="pt-BR" noProof="0" smtClean="0"/>
              <a:t>18/04/2024</a:t>
            </a:fld>
            <a:endParaRPr lang="pt-BR" noProof="0" dirty="0"/>
          </a:p>
        </p:txBody>
      </p:sp>
      <p:sp>
        <p:nvSpPr>
          <p:cNvPr id="6" name="Espaço reservado para o número do slide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pt-BR" noProof="0" smtClean="0"/>
              <a:pPr rtl="0"/>
              <a:t>‹nº›</a:t>
            </a:fld>
            <a:endParaRPr lang="pt-BR" noProof="0" dirty="0"/>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rtlCol="0">
            <a:normAutofit/>
          </a:bodyPr>
          <a:lstStyle/>
          <a:p>
            <a:pPr algn="ctr" rtl="0"/>
            <a:r>
              <a:rPr lang="pt-BR" sz="8000" dirty="0">
                <a:latin typeface="Algerian" panose="04020705040A02060702" pitchFamily="82" charset="0"/>
              </a:rPr>
              <a:t>filosofia</a:t>
            </a:r>
          </a:p>
        </p:txBody>
      </p:sp>
      <p:sp>
        <p:nvSpPr>
          <p:cNvPr id="5" name="Subtítulo 4"/>
          <p:cNvSpPr>
            <a:spLocks noGrp="1"/>
          </p:cNvSpPr>
          <p:nvPr>
            <p:ph type="subTitle" idx="1"/>
          </p:nvPr>
        </p:nvSpPr>
        <p:spPr>
          <a:xfrm>
            <a:off x="2170112" y="5013176"/>
            <a:ext cx="7848600" cy="1143000"/>
          </a:xfrm>
        </p:spPr>
        <p:txBody>
          <a:bodyPr rtlCol="0"/>
          <a:lstStyle/>
          <a:p>
            <a:pPr algn="ctr" rtl="0"/>
            <a:r>
              <a:rPr lang="pt-BR" dirty="0"/>
              <a:t>Professor Alexandre Luiz Zeni</a:t>
            </a: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E7345-8431-4230-994F-42F79702782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E5B6C90-0240-427F-87BC-A7A4FC22A4EB}"/>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0291CCAC-B73D-4567-AC6B-404AC6EFB2B0}"/>
              </a:ext>
            </a:extLst>
          </p:cNvPr>
          <p:cNvPicPr>
            <a:picLocks noChangeAspect="1"/>
          </p:cNvPicPr>
          <p:nvPr/>
        </p:nvPicPr>
        <p:blipFill>
          <a:blip r:embed="rId2"/>
          <a:stretch>
            <a:fillRect/>
          </a:stretch>
        </p:blipFill>
        <p:spPr>
          <a:xfrm>
            <a:off x="-1" y="0"/>
            <a:ext cx="12192001" cy="6886630"/>
          </a:xfrm>
          <a:prstGeom prst="rect">
            <a:avLst/>
          </a:prstGeom>
        </p:spPr>
      </p:pic>
    </p:spTree>
    <p:extLst>
      <p:ext uri="{BB962C8B-B14F-4D97-AF65-F5344CB8AC3E}">
        <p14:creationId xmlns:p14="http://schemas.microsoft.com/office/powerpoint/2010/main" val="231041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3DEA8-6F4F-4364-BE87-0EBD84359FBC}"/>
              </a:ext>
            </a:extLst>
          </p:cNvPr>
          <p:cNvSpPr>
            <a:spLocks noGrp="1"/>
          </p:cNvSpPr>
          <p:nvPr>
            <p:ph type="title"/>
          </p:nvPr>
        </p:nvSpPr>
        <p:spPr>
          <a:xfrm>
            <a:off x="1217614" y="188640"/>
            <a:ext cx="9753600" cy="1152128"/>
          </a:xfrm>
        </p:spPr>
        <p:txBody>
          <a:bodyPr>
            <a:normAutofit fontScale="90000"/>
          </a:bodyPr>
          <a:lstStyle/>
          <a:p>
            <a:pPr algn="ctr"/>
            <a:r>
              <a:rPr lang="pt-BR" sz="8800" b="1" u="sng" dirty="0">
                <a:solidFill>
                  <a:schemeClr val="tx2">
                    <a:lumMod val="50000"/>
                  </a:schemeClr>
                </a:solidFill>
              </a:rPr>
              <a:t>EPICURISMO</a:t>
            </a:r>
            <a:endParaRPr lang="pt-BR" dirty="0"/>
          </a:p>
        </p:txBody>
      </p:sp>
      <p:sp>
        <p:nvSpPr>
          <p:cNvPr id="3" name="Espaço Reservado para Conteúdo 2">
            <a:extLst>
              <a:ext uri="{FF2B5EF4-FFF2-40B4-BE49-F238E27FC236}">
                <a16:creationId xmlns:a16="http://schemas.microsoft.com/office/drawing/2014/main" id="{FD398706-7AFA-4620-8BB6-A5404664E35B}"/>
              </a:ext>
            </a:extLst>
          </p:cNvPr>
          <p:cNvSpPr>
            <a:spLocks noGrp="1"/>
          </p:cNvSpPr>
          <p:nvPr>
            <p:ph idx="1"/>
          </p:nvPr>
        </p:nvSpPr>
        <p:spPr>
          <a:xfrm>
            <a:off x="405780" y="1484784"/>
            <a:ext cx="11377264" cy="5112568"/>
          </a:xfrm>
        </p:spPr>
        <p:txBody>
          <a:bodyPr/>
          <a:lstStyle/>
          <a:p>
            <a:r>
              <a:rPr lang="pt-BR" sz="4000" dirty="0" err="1"/>
              <a:t>Epícuro</a:t>
            </a:r>
            <a:r>
              <a:rPr lang="pt-BR" sz="4000" dirty="0"/>
              <a:t> de </a:t>
            </a:r>
            <a:r>
              <a:rPr lang="pt-BR" sz="4000" dirty="0" err="1"/>
              <a:t>Samos</a:t>
            </a:r>
            <a:r>
              <a:rPr lang="pt-BR" sz="4000" dirty="0"/>
              <a:t> e Seus Jardins;</a:t>
            </a:r>
          </a:p>
          <a:p>
            <a:r>
              <a:rPr lang="pt-BR" sz="4000" dirty="0"/>
              <a:t>Influência atomista </a:t>
            </a:r>
            <a:r>
              <a:rPr lang="pt-BR" sz="4000" b="1" dirty="0"/>
              <a:t>(Materialista)</a:t>
            </a:r>
            <a:r>
              <a:rPr lang="pt-BR" sz="4000" dirty="0"/>
              <a:t>;</a:t>
            </a:r>
          </a:p>
          <a:p>
            <a:r>
              <a:rPr lang="pt-BR" sz="4000" dirty="0"/>
              <a:t>A felicidade </a:t>
            </a:r>
            <a:r>
              <a:rPr lang="pt-BR" sz="4000" b="1" dirty="0">
                <a:solidFill>
                  <a:srgbClr val="00B0F0"/>
                </a:solidFill>
              </a:rPr>
              <a:t>(ATARAXIA) </a:t>
            </a:r>
            <a:r>
              <a:rPr lang="pt-BR" sz="4000" dirty="0"/>
              <a:t>está nos prazeres </a:t>
            </a:r>
            <a:r>
              <a:rPr lang="pt-BR" sz="4000" dirty="0">
                <a:solidFill>
                  <a:srgbClr val="00B0F0"/>
                </a:solidFill>
              </a:rPr>
              <a:t>(Hedonismo)</a:t>
            </a:r>
            <a:r>
              <a:rPr lang="pt-BR" sz="4000" dirty="0"/>
              <a:t>;</a:t>
            </a:r>
          </a:p>
          <a:p>
            <a:r>
              <a:rPr lang="pt-BR" sz="4000" dirty="0"/>
              <a:t>Prazeres Estáveis: </a:t>
            </a:r>
          </a:p>
          <a:p>
            <a:pPr lvl="1"/>
            <a:r>
              <a:rPr lang="pt-BR" sz="4000" b="1" dirty="0"/>
              <a:t>Naturais e Necessários;</a:t>
            </a:r>
          </a:p>
          <a:p>
            <a:pPr lvl="1"/>
            <a:r>
              <a:rPr lang="pt-BR" sz="4000" b="1" dirty="0"/>
              <a:t>Moderação;</a:t>
            </a:r>
            <a:endParaRPr lang="pt-BR" sz="4000" dirty="0"/>
          </a:p>
          <a:p>
            <a:endParaRPr lang="pt-BR" dirty="0"/>
          </a:p>
        </p:txBody>
      </p:sp>
      <p:pic>
        <p:nvPicPr>
          <p:cNvPr id="4" name="Imagem 3">
            <a:extLst>
              <a:ext uri="{FF2B5EF4-FFF2-40B4-BE49-F238E27FC236}">
                <a16:creationId xmlns:a16="http://schemas.microsoft.com/office/drawing/2014/main" id="{D13806BD-C6CC-4CB7-95C5-D2A45DD6002E}"/>
              </a:ext>
            </a:extLst>
          </p:cNvPr>
          <p:cNvPicPr>
            <a:picLocks noChangeAspect="1"/>
          </p:cNvPicPr>
          <p:nvPr/>
        </p:nvPicPr>
        <p:blipFill>
          <a:blip r:embed="rId2"/>
          <a:stretch>
            <a:fillRect/>
          </a:stretch>
        </p:blipFill>
        <p:spPr>
          <a:xfrm>
            <a:off x="9622804" y="165517"/>
            <a:ext cx="2314575" cy="2314575"/>
          </a:xfrm>
          <a:prstGeom prst="rect">
            <a:avLst/>
          </a:prstGeom>
        </p:spPr>
      </p:pic>
      <p:pic>
        <p:nvPicPr>
          <p:cNvPr id="5" name="Espaço Reservado para Conteúdo 3" descr="epicuro12.jpg">
            <a:extLst>
              <a:ext uri="{FF2B5EF4-FFF2-40B4-BE49-F238E27FC236}">
                <a16:creationId xmlns:a16="http://schemas.microsoft.com/office/drawing/2014/main" id="{CE100058-4AFB-474E-9D9D-E3388665BF65}"/>
              </a:ext>
            </a:extLst>
          </p:cNvPr>
          <p:cNvPicPr>
            <a:picLocks noChangeAspect="1"/>
          </p:cNvPicPr>
          <p:nvPr/>
        </p:nvPicPr>
        <p:blipFill>
          <a:blip r:embed="rId3"/>
          <a:stretch>
            <a:fillRect/>
          </a:stretch>
        </p:blipFill>
        <p:spPr>
          <a:xfrm>
            <a:off x="7462564" y="3636600"/>
            <a:ext cx="4331711" cy="3248784"/>
          </a:xfrm>
          <a:prstGeom prst="rect">
            <a:avLst/>
          </a:prstGeom>
        </p:spPr>
      </p:pic>
    </p:spTree>
    <p:extLst>
      <p:ext uri="{BB962C8B-B14F-4D97-AF65-F5344CB8AC3E}">
        <p14:creationId xmlns:p14="http://schemas.microsoft.com/office/powerpoint/2010/main" val="336825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E7345-8431-4230-994F-42F79702782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E5B6C90-0240-427F-87BC-A7A4FC22A4EB}"/>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0291CCAC-B73D-4567-AC6B-404AC6EFB2B0}"/>
              </a:ext>
            </a:extLst>
          </p:cNvPr>
          <p:cNvPicPr>
            <a:picLocks noChangeAspect="1"/>
          </p:cNvPicPr>
          <p:nvPr/>
        </p:nvPicPr>
        <p:blipFill>
          <a:blip r:embed="rId2"/>
          <a:stretch>
            <a:fillRect/>
          </a:stretch>
        </p:blipFill>
        <p:spPr>
          <a:xfrm>
            <a:off x="-1" y="0"/>
            <a:ext cx="12192001" cy="6886630"/>
          </a:xfrm>
          <a:prstGeom prst="rect">
            <a:avLst/>
          </a:prstGeom>
        </p:spPr>
      </p:pic>
    </p:spTree>
    <p:extLst>
      <p:ext uri="{BB962C8B-B14F-4D97-AF65-F5344CB8AC3E}">
        <p14:creationId xmlns:p14="http://schemas.microsoft.com/office/powerpoint/2010/main" val="34560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71D53-C632-4AE4-BB34-8F009D4D1ACA}"/>
              </a:ext>
            </a:extLst>
          </p:cNvPr>
          <p:cNvSpPr>
            <a:spLocks noGrp="1"/>
          </p:cNvSpPr>
          <p:nvPr>
            <p:ph type="title"/>
          </p:nvPr>
        </p:nvSpPr>
        <p:spPr>
          <a:xfrm>
            <a:off x="1217614" y="116632"/>
            <a:ext cx="9753600" cy="1224136"/>
          </a:xfrm>
        </p:spPr>
        <p:txBody>
          <a:bodyPr>
            <a:normAutofit/>
          </a:bodyPr>
          <a:lstStyle/>
          <a:p>
            <a:pPr algn="ctr"/>
            <a:r>
              <a:rPr lang="pt-BR" sz="7200" b="1" u="sng" dirty="0">
                <a:solidFill>
                  <a:schemeClr val="tx2">
                    <a:lumMod val="50000"/>
                  </a:schemeClr>
                </a:solidFill>
              </a:rPr>
              <a:t>ESTOICÍSMO</a:t>
            </a:r>
            <a:endParaRPr lang="pt-BR" sz="7200" dirty="0"/>
          </a:p>
        </p:txBody>
      </p:sp>
      <p:sp>
        <p:nvSpPr>
          <p:cNvPr id="3" name="Espaço Reservado para Conteúdo 2">
            <a:extLst>
              <a:ext uri="{FF2B5EF4-FFF2-40B4-BE49-F238E27FC236}">
                <a16:creationId xmlns:a16="http://schemas.microsoft.com/office/drawing/2014/main" id="{C038A075-A627-4BD6-A1B3-185CCDAE7A7B}"/>
              </a:ext>
            </a:extLst>
          </p:cNvPr>
          <p:cNvSpPr>
            <a:spLocks noGrp="1"/>
          </p:cNvSpPr>
          <p:nvPr>
            <p:ph idx="1"/>
          </p:nvPr>
        </p:nvSpPr>
        <p:spPr>
          <a:xfrm>
            <a:off x="477788" y="1484784"/>
            <a:ext cx="11305256" cy="5184576"/>
          </a:xfrm>
        </p:spPr>
        <p:txBody>
          <a:bodyPr>
            <a:normAutofit fontScale="47500" lnSpcReduction="20000"/>
          </a:bodyPr>
          <a:lstStyle/>
          <a:p>
            <a:r>
              <a:rPr lang="pt-BR" sz="5500" b="1" dirty="0"/>
              <a:t>Zenão de </a:t>
            </a:r>
            <a:r>
              <a:rPr lang="pt-BR" sz="5500" b="1" dirty="0" err="1"/>
              <a:t>Cítio</a:t>
            </a:r>
            <a:r>
              <a:rPr lang="pt-BR" sz="5500" b="1" dirty="0"/>
              <a:t> </a:t>
            </a:r>
            <a:r>
              <a:rPr lang="pt-BR" sz="5500" dirty="0"/>
              <a:t>(334-262 </a:t>
            </a:r>
            <a:r>
              <a:rPr lang="pt-BR" sz="5500" dirty="0" err="1"/>
              <a:t>a.c</a:t>
            </a:r>
            <a:r>
              <a:rPr lang="pt-BR" sz="5500" dirty="0"/>
              <a:t>);</a:t>
            </a:r>
          </a:p>
          <a:p>
            <a:r>
              <a:rPr lang="pt-BR" sz="5500" b="1" dirty="0" err="1"/>
              <a:t>Stoá</a:t>
            </a:r>
            <a:r>
              <a:rPr lang="pt-BR" sz="5500" dirty="0"/>
              <a:t> (Portais das cidades);</a:t>
            </a:r>
          </a:p>
          <a:p>
            <a:r>
              <a:rPr lang="pt-BR" sz="5500" b="1" dirty="0"/>
              <a:t>Ética orientada para a Virtude;</a:t>
            </a:r>
          </a:p>
          <a:p>
            <a:pPr lvl="1"/>
            <a:r>
              <a:rPr lang="pt-BR" sz="5500" dirty="0">
                <a:solidFill>
                  <a:srgbClr val="002060"/>
                </a:solidFill>
              </a:rPr>
              <a:t>Meio para alcançar a Ataraxia.</a:t>
            </a:r>
          </a:p>
          <a:p>
            <a:pPr lvl="1"/>
            <a:r>
              <a:rPr lang="pt-BR" sz="5500" dirty="0">
                <a:solidFill>
                  <a:srgbClr val="002060"/>
                </a:solidFill>
              </a:rPr>
              <a:t>Recusa das perturbações </a:t>
            </a:r>
            <a:r>
              <a:rPr lang="pt-BR" sz="5500" dirty="0">
                <a:solidFill>
                  <a:schemeClr val="accent2">
                    <a:lumMod val="50000"/>
                  </a:schemeClr>
                </a:solidFill>
              </a:rPr>
              <a:t>(do sofrimento e do prazer)</a:t>
            </a:r>
            <a:r>
              <a:rPr lang="pt-BR" sz="5500" dirty="0">
                <a:solidFill>
                  <a:srgbClr val="002060"/>
                </a:solidFill>
              </a:rPr>
              <a:t>;</a:t>
            </a:r>
          </a:p>
          <a:p>
            <a:r>
              <a:rPr lang="pt-BR" sz="5500" b="1" dirty="0"/>
              <a:t>Aceitação da ordem natural: </a:t>
            </a:r>
          </a:p>
          <a:p>
            <a:pPr lvl="1"/>
            <a:r>
              <a:rPr lang="pt-BR" sz="5300" dirty="0">
                <a:solidFill>
                  <a:srgbClr val="002060"/>
                </a:solidFill>
              </a:rPr>
              <a:t>Microcosmo</a:t>
            </a:r>
            <a:r>
              <a:rPr lang="pt-BR" sz="5300" dirty="0"/>
              <a:t> (Eu) – </a:t>
            </a:r>
            <a:r>
              <a:rPr lang="pt-BR" sz="5300" dirty="0">
                <a:solidFill>
                  <a:srgbClr val="002060"/>
                </a:solidFill>
              </a:rPr>
              <a:t>Macrocosmo</a:t>
            </a:r>
            <a:r>
              <a:rPr lang="pt-BR" sz="5300" dirty="0"/>
              <a:t> (Universo) – </a:t>
            </a:r>
            <a:r>
              <a:rPr lang="pt-BR" sz="5300" b="1" dirty="0">
                <a:solidFill>
                  <a:srgbClr val="002060"/>
                </a:solidFill>
              </a:rPr>
              <a:t>Inteligência.</a:t>
            </a:r>
          </a:p>
          <a:p>
            <a:pPr lvl="1"/>
            <a:r>
              <a:rPr lang="pt-BR" sz="5500" dirty="0">
                <a:solidFill>
                  <a:schemeClr val="accent2">
                    <a:lumMod val="50000"/>
                  </a:schemeClr>
                </a:solidFill>
              </a:rPr>
              <a:t>Determinismo;</a:t>
            </a:r>
          </a:p>
          <a:p>
            <a:pPr lvl="1"/>
            <a:r>
              <a:rPr lang="pt-BR" sz="5500" dirty="0">
                <a:solidFill>
                  <a:schemeClr val="accent2">
                    <a:lumMod val="50000"/>
                  </a:schemeClr>
                </a:solidFill>
              </a:rPr>
              <a:t>Plano divino;</a:t>
            </a:r>
          </a:p>
          <a:p>
            <a:r>
              <a:rPr lang="pt-BR" sz="5500" b="1" dirty="0"/>
              <a:t>Busca pelo que está a meu alcance;</a:t>
            </a:r>
          </a:p>
          <a:p>
            <a:r>
              <a:rPr lang="pt-BR" sz="5500" b="1" dirty="0"/>
              <a:t>ATARAXIA</a:t>
            </a:r>
            <a:r>
              <a:rPr lang="pt-BR" sz="5500" dirty="0"/>
              <a:t> </a:t>
            </a:r>
            <a:r>
              <a:rPr lang="pt-BR" sz="5500" dirty="0">
                <a:solidFill>
                  <a:srgbClr val="FF0000"/>
                </a:solidFill>
                <a:sym typeface="Wingdings" panose="05000000000000000000" pitchFamily="2" charset="2"/>
              </a:rPr>
              <a:t></a:t>
            </a:r>
            <a:r>
              <a:rPr lang="pt-BR" sz="5500" dirty="0">
                <a:sym typeface="Wingdings" panose="05000000000000000000" pitchFamily="2" charset="2"/>
              </a:rPr>
              <a:t> </a:t>
            </a:r>
            <a:r>
              <a:rPr lang="pt-BR" sz="5500" dirty="0"/>
              <a:t>Se adaptar, se conformar e se encaixar no mundo;</a:t>
            </a:r>
          </a:p>
          <a:p>
            <a:pPr lvl="1"/>
            <a:r>
              <a:rPr lang="pt-BR" sz="5500" dirty="0">
                <a:solidFill>
                  <a:srgbClr val="002060"/>
                </a:solidFill>
              </a:rPr>
              <a:t>Influência no cristianismo;</a:t>
            </a:r>
            <a:endParaRPr lang="pt-BR" dirty="0">
              <a:solidFill>
                <a:srgbClr val="002060"/>
              </a:solidFill>
            </a:endParaRPr>
          </a:p>
        </p:txBody>
      </p:sp>
      <p:pic>
        <p:nvPicPr>
          <p:cNvPr id="4" name="Espaço Reservado para Conteúdo 3" descr="as-escolas-helenistas-epicurismo-e-estoicismo-13-638.jpg">
            <a:extLst>
              <a:ext uri="{FF2B5EF4-FFF2-40B4-BE49-F238E27FC236}">
                <a16:creationId xmlns:a16="http://schemas.microsoft.com/office/drawing/2014/main" id="{7B17585A-3B03-4296-9857-602CE1BA3483}"/>
              </a:ext>
            </a:extLst>
          </p:cNvPr>
          <p:cNvPicPr>
            <a:picLocks noChangeAspect="1"/>
          </p:cNvPicPr>
          <p:nvPr/>
        </p:nvPicPr>
        <p:blipFill>
          <a:blip r:embed="rId2"/>
          <a:stretch>
            <a:fillRect/>
          </a:stretch>
        </p:blipFill>
        <p:spPr>
          <a:xfrm>
            <a:off x="9046740" y="705441"/>
            <a:ext cx="2854053" cy="2080073"/>
          </a:xfrm>
          <a:prstGeom prst="rect">
            <a:avLst/>
          </a:prstGeom>
        </p:spPr>
      </p:pic>
    </p:spTree>
    <p:extLst>
      <p:ext uri="{BB962C8B-B14F-4D97-AF65-F5344CB8AC3E}">
        <p14:creationId xmlns:p14="http://schemas.microsoft.com/office/powerpoint/2010/main" val="313843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7FBE93-9BFA-4E49-4636-35F41FAFF12C}"/>
              </a:ext>
            </a:extLst>
          </p:cNvPr>
          <p:cNvSpPr>
            <a:spLocks noGrp="1"/>
          </p:cNvSpPr>
          <p:nvPr>
            <p:ph type="title"/>
          </p:nvPr>
        </p:nvSpPr>
        <p:spPr/>
        <p:txBody>
          <a:bodyPr/>
          <a:lstStyle/>
          <a:p>
            <a:endParaRPr lang="pt-BR" dirty="0"/>
          </a:p>
        </p:txBody>
      </p:sp>
      <p:pic>
        <p:nvPicPr>
          <p:cNvPr id="1026" name="Picture 2" descr="OS ESTOICOS - PARTE III - MARCO AURÉLIO">
            <a:extLst>
              <a:ext uri="{FF2B5EF4-FFF2-40B4-BE49-F238E27FC236}">
                <a16:creationId xmlns:a16="http://schemas.microsoft.com/office/drawing/2014/main" id="{3DD26FD0-B72E-D0B9-05DB-9482F0829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77"/>
            <a:ext cx="3873855" cy="27762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samento 97: Frases destacadas pelos leitores Kindle - O Estoico">
            <a:extLst>
              <a:ext uri="{FF2B5EF4-FFF2-40B4-BE49-F238E27FC236}">
                <a16:creationId xmlns:a16="http://schemas.microsoft.com/office/drawing/2014/main" id="{DD97D278-7BE7-0FC0-BAA5-7C8139E0B2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9996" y="2976066"/>
            <a:ext cx="3246566" cy="36072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 o problema possui solução não... Epicteto - Pensador">
            <a:extLst>
              <a:ext uri="{FF2B5EF4-FFF2-40B4-BE49-F238E27FC236}">
                <a16:creationId xmlns:a16="http://schemas.microsoft.com/office/drawing/2014/main" id="{59F4A995-DE47-9BB1-E15A-BDB6EB574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903" y="8490"/>
            <a:ext cx="4580207" cy="24046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rfil: Zenão de Cítio | Fundador do Estoicismo | Irmãos Estoicos">
            <a:extLst>
              <a:ext uri="{FF2B5EF4-FFF2-40B4-BE49-F238E27FC236}">
                <a16:creationId xmlns:a16="http://schemas.microsoft.com/office/drawing/2014/main" id="{B46E63A7-560C-735C-4224-77907E46B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4532" y="2578297"/>
            <a:ext cx="4005065" cy="400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E7345-8431-4230-994F-42F79702782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E5B6C90-0240-427F-87BC-A7A4FC22A4EB}"/>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0291CCAC-B73D-4567-AC6B-404AC6EFB2B0}"/>
              </a:ext>
            </a:extLst>
          </p:cNvPr>
          <p:cNvPicPr>
            <a:picLocks noChangeAspect="1"/>
          </p:cNvPicPr>
          <p:nvPr/>
        </p:nvPicPr>
        <p:blipFill>
          <a:blip r:embed="rId2"/>
          <a:stretch>
            <a:fillRect/>
          </a:stretch>
        </p:blipFill>
        <p:spPr>
          <a:xfrm>
            <a:off x="-1" y="0"/>
            <a:ext cx="12192001" cy="6886630"/>
          </a:xfrm>
          <a:prstGeom prst="rect">
            <a:avLst/>
          </a:prstGeom>
        </p:spPr>
      </p:pic>
    </p:spTree>
    <p:extLst>
      <p:ext uri="{BB962C8B-B14F-4D97-AF65-F5344CB8AC3E}">
        <p14:creationId xmlns:p14="http://schemas.microsoft.com/office/powerpoint/2010/main" val="336301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88704D-7C6B-412A-9D55-CB8AAAEC6A4D}"/>
              </a:ext>
            </a:extLst>
          </p:cNvPr>
          <p:cNvSpPr>
            <a:spLocks noGrp="1"/>
          </p:cNvSpPr>
          <p:nvPr>
            <p:ph idx="1"/>
          </p:nvPr>
        </p:nvSpPr>
        <p:spPr>
          <a:xfrm>
            <a:off x="-1" y="0"/>
            <a:ext cx="12188825" cy="6858000"/>
          </a:xfrm>
        </p:spPr>
        <p:txBody>
          <a:bodyPr>
            <a:normAutofit lnSpcReduction="10000"/>
          </a:bodyPr>
          <a:lstStyle/>
          <a:p>
            <a:pPr marL="6160" indent="0" algn="just">
              <a:buNone/>
            </a:pPr>
            <a:r>
              <a:rPr lang="pt-BR" sz="3200" dirty="0"/>
              <a:t>(ENEM) “A quem não basta pouco, nada basta”.</a:t>
            </a:r>
          </a:p>
          <a:p>
            <a:pPr marL="6160" indent="0" algn="just" fontAlgn="base">
              <a:buNone/>
            </a:pPr>
            <a:r>
              <a:rPr lang="pt-BR" sz="3200" dirty="0"/>
              <a:t>EPICURO. Os pensadores. São Paulo: Abril Cultural, 1985.</a:t>
            </a:r>
          </a:p>
          <a:p>
            <a:pPr marL="6160" indent="0" algn="just" fontAlgn="base">
              <a:buNone/>
            </a:pPr>
            <a:endParaRPr lang="pt-BR" sz="3200" dirty="0"/>
          </a:p>
          <a:p>
            <a:pPr marL="6160" indent="0" algn="just" fontAlgn="base">
              <a:buNone/>
            </a:pPr>
            <a:r>
              <a:rPr lang="pt-BR" sz="3200" dirty="0"/>
              <a:t>Remanescente do período helenístico, a máxima apresentada valoriza a seguinte virtude:</a:t>
            </a:r>
          </a:p>
          <a:p>
            <a:pPr marL="6160" indent="0" algn="just" fontAlgn="base">
              <a:buNone/>
            </a:pPr>
            <a:endParaRPr lang="pt-BR" sz="3200" dirty="0"/>
          </a:p>
          <a:p>
            <a:pPr marL="6160" indent="0" algn="just" fontAlgn="base">
              <a:buNone/>
            </a:pPr>
            <a:r>
              <a:rPr lang="pt-BR" sz="3200" dirty="0"/>
              <a:t>a) Esperança, tida como confiança no porvir.</a:t>
            </a:r>
          </a:p>
          <a:p>
            <a:pPr marL="6160" indent="0" algn="just" fontAlgn="base">
              <a:buNone/>
            </a:pPr>
            <a:r>
              <a:rPr lang="pt-BR" sz="3200" dirty="0"/>
              <a:t>b) Justiça, interpretada como retidão de caráter.</a:t>
            </a:r>
          </a:p>
          <a:p>
            <a:pPr marL="6160" indent="0" algn="just" fontAlgn="base">
              <a:buNone/>
            </a:pPr>
            <a:r>
              <a:rPr lang="pt-BR" sz="3200" dirty="0"/>
              <a:t>c) Temperança, marcada pelo domínio da vontade.</a:t>
            </a:r>
          </a:p>
          <a:p>
            <a:pPr marL="6160" indent="0" algn="just" fontAlgn="base">
              <a:buNone/>
            </a:pPr>
            <a:r>
              <a:rPr lang="pt-BR" sz="3200" dirty="0"/>
              <a:t>d) Coragem, definida como </a:t>
            </a:r>
            <a:r>
              <a:rPr lang="pt-BR" sz="3200" dirty="0" err="1"/>
              <a:t>fortitude</a:t>
            </a:r>
            <a:r>
              <a:rPr lang="pt-BR" sz="3200" dirty="0"/>
              <a:t> na dificuldade.</a:t>
            </a:r>
          </a:p>
          <a:p>
            <a:pPr marL="6160" indent="0" algn="just" fontAlgn="base">
              <a:buNone/>
            </a:pPr>
            <a:r>
              <a:rPr lang="pt-BR" sz="3200" dirty="0"/>
              <a:t>e) Prudência, caracterizada pelo correto uso da razão.</a:t>
            </a:r>
          </a:p>
          <a:p>
            <a:pPr marL="45720" indent="0">
              <a:buNone/>
            </a:pPr>
            <a:endParaRPr lang="pt-BR" dirty="0"/>
          </a:p>
        </p:txBody>
      </p:sp>
    </p:spTree>
    <p:extLst>
      <p:ext uri="{BB962C8B-B14F-4D97-AF65-F5344CB8AC3E}">
        <p14:creationId xmlns:p14="http://schemas.microsoft.com/office/powerpoint/2010/main" val="301516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88704D-7C6B-412A-9D55-CB8AAAEC6A4D}"/>
              </a:ext>
            </a:extLst>
          </p:cNvPr>
          <p:cNvSpPr>
            <a:spLocks noGrp="1"/>
          </p:cNvSpPr>
          <p:nvPr>
            <p:ph idx="1"/>
          </p:nvPr>
        </p:nvSpPr>
        <p:spPr>
          <a:xfrm>
            <a:off x="-1" y="0"/>
            <a:ext cx="12188825" cy="6858000"/>
          </a:xfrm>
        </p:spPr>
        <p:txBody>
          <a:bodyPr>
            <a:normAutofit fontScale="92500" lnSpcReduction="20000"/>
          </a:bodyPr>
          <a:lstStyle/>
          <a:p>
            <a:pPr marL="6160" indent="0" algn="just">
              <a:buNone/>
            </a:pPr>
            <a:r>
              <a:rPr lang="pt-BR" sz="3000" dirty="0"/>
              <a:t>(Enem)  Alguns dos desejos são naturais e necessários; outros, naturais e não necessários; outros, nem naturais nem necessários, mas nascidos de vã opinião. Os desejos que não nos trazem dor se não satisfeitos não são necessários, mas o seu impulso pode ser facilmente desfeito, quando é difícil obter sua satisfação ou parecem geradores de dano.</a:t>
            </a:r>
          </a:p>
          <a:p>
            <a:pPr marL="6160" indent="0" algn="just">
              <a:buNone/>
            </a:pPr>
            <a:r>
              <a:rPr lang="pt-BR" sz="3000" dirty="0"/>
              <a:t>EPICURO DE SAMOS. “Doutrinas principais”. In: SANSON, V. F. Textos de filosofia. Rio de Janeiro: </a:t>
            </a:r>
            <a:r>
              <a:rPr lang="pt-BR" sz="3000" dirty="0" err="1"/>
              <a:t>Eduff</a:t>
            </a:r>
            <a:r>
              <a:rPr lang="pt-BR" sz="3000" dirty="0"/>
              <a:t>, 1974.</a:t>
            </a:r>
          </a:p>
          <a:p>
            <a:pPr marL="6160" indent="0" algn="just">
              <a:buNone/>
            </a:pPr>
            <a:r>
              <a:rPr lang="pt-BR" sz="3000" dirty="0"/>
              <a:t> </a:t>
            </a:r>
          </a:p>
          <a:p>
            <a:pPr marL="6160" indent="0" algn="just">
              <a:buNone/>
            </a:pPr>
            <a:r>
              <a:rPr lang="pt-BR" sz="3000" dirty="0"/>
              <a:t>No fragmento da obra filosófica de Epicuro, o homem tem como fim: </a:t>
            </a:r>
          </a:p>
          <a:p>
            <a:pPr marL="6160" indent="0" algn="just">
              <a:buNone/>
            </a:pPr>
            <a:r>
              <a:rPr lang="pt-BR" sz="3000" dirty="0"/>
              <a:t>a) alcançar o prazer moderado e a felicidade.   </a:t>
            </a:r>
          </a:p>
          <a:p>
            <a:pPr marL="6160" indent="0" algn="just">
              <a:buNone/>
            </a:pPr>
            <a:r>
              <a:rPr lang="pt-BR" sz="3000" dirty="0"/>
              <a:t>b) valorizar os deveres e as obrigações sociais.   </a:t>
            </a:r>
          </a:p>
          <a:p>
            <a:pPr marL="6160" indent="0" algn="just">
              <a:buNone/>
            </a:pPr>
            <a:r>
              <a:rPr lang="pt-BR" sz="3000" dirty="0"/>
              <a:t>c) aceitar o sofrimento e o rigorismo da vida com resignação.   </a:t>
            </a:r>
          </a:p>
          <a:p>
            <a:pPr marL="6160" indent="0" algn="just">
              <a:buNone/>
            </a:pPr>
            <a:r>
              <a:rPr lang="pt-BR" sz="3000" dirty="0"/>
              <a:t>d) refletir sobre os valores e as normas dadas pela divindade.   </a:t>
            </a:r>
          </a:p>
          <a:p>
            <a:pPr marL="6160" indent="0" algn="just">
              <a:buNone/>
            </a:pPr>
            <a:r>
              <a:rPr lang="pt-BR" sz="3000" dirty="0"/>
              <a:t>e) defender a indiferença e a impossibilidade de se atingir o saber.   </a:t>
            </a:r>
          </a:p>
          <a:p>
            <a:pPr marL="45720" indent="0">
              <a:buNone/>
            </a:pPr>
            <a:endParaRPr lang="pt-BR" dirty="0"/>
          </a:p>
        </p:txBody>
      </p:sp>
    </p:spTree>
    <p:extLst>
      <p:ext uri="{BB962C8B-B14F-4D97-AF65-F5344CB8AC3E}">
        <p14:creationId xmlns:p14="http://schemas.microsoft.com/office/powerpoint/2010/main" val="42114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88704D-7C6B-412A-9D55-CB8AAAEC6A4D}"/>
              </a:ext>
            </a:extLst>
          </p:cNvPr>
          <p:cNvSpPr>
            <a:spLocks noGrp="1"/>
          </p:cNvSpPr>
          <p:nvPr>
            <p:ph idx="1"/>
          </p:nvPr>
        </p:nvSpPr>
        <p:spPr>
          <a:xfrm>
            <a:off x="-1" y="0"/>
            <a:ext cx="12188825" cy="6858000"/>
          </a:xfrm>
        </p:spPr>
        <p:txBody>
          <a:bodyPr>
            <a:normAutofit fontScale="85000" lnSpcReduction="10000"/>
          </a:bodyPr>
          <a:lstStyle/>
          <a:p>
            <a:pPr marL="6160" indent="0" algn="just">
              <a:buNone/>
            </a:pPr>
            <a:r>
              <a:rPr lang="pt-BR" sz="2800" dirty="0"/>
              <a:t>(Enem)  Pirro afirmava que nada é nobre nem vergonhoso, justo ou injusto; e que, da mesma maneira, nada existe do ponto de vista da verdade; que os homens agem apenas segundo a lei e o costume, nada sendo mais isto do que aquilo. Ele levou uma vida de acordo com esta doutrina, nada procurando evitar e não se desviando do que quer que fosse, suportando tudo, carroças, por exemplo, precipícios, cães, nada deixando ao arbítrio dos sentidos.</a:t>
            </a:r>
          </a:p>
          <a:p>
            <a:pPr marL="6160" indent="0" algn="just">
              <a:buNone/>
            </a:pPr>
            <a:r>
              <a:rPr lang="pt-BR" sz="2800" dirty="0"/>
              <a:t> </a:t>
            </a:r>
          </a:p>
          <a:p>
            <a:pPr marL="6160" indent="0" algn="just">
              <a:buNone/>
            </a:pPr>
            <a:r>
              <a:rPr lang="pt-BR" sz="2800" dirty="0"/>
              <a:t>LAÉRCIO, D. Vidas e sentenças dos filósofos ilustres. Brasília: Editora UnB, 1988.</a:t>
            </a:r>
          </a:p>
          <a:p>
            <a:pPr marL="6160" indent="0" algn="just">
              <a:buNone/>
            </a:pPr>
            <a:r>
              <a:rPr lang="pt-BR" sz="2800" dirty="0"/>
              <a:t> </a:t>
            </a:r>
          </a:p>
          <a:p>
            <a:pPr marL="6160" indent="0" algn="just">
              <a:buNone/>
            </a:pPr>
            <a:r>
              <a:rPr lang="pt-BR" sz="2800" dirty="0"/>
              <a:t>O ceticismo, conforme sugerido no texto, caracteriza-se por: </a:t>
            </a:r>
          </a:p>
          <a:p>
            <a:pPr marL="6160" indent="0" algn="just">
              <a:buNone/>
            </a:pPr>
            <a:r>
              <a:rPr lang="pt-BR" sz="2800" dirty="0"/>
              <a:t>a) Desprezar quaisquer convenções e obrigações da sociedade.   </a:t>
            </a:r>
          </a:p>
          <a:p>
            <a:pPr marL="6160" indent="0" algn="just">
              <a:buNone/>
            </a:pPr>
            <a:r>
              <a:rPr lang="pt-BR" sz="2800" dirty="0"/>
              <a:t>b) Atingir o verdadeiro prazer como o princípio e o fim da vida feliz.   </a:t>
            </a:r>
          </a:p>
          <a:p>
            <a:pPr marL="6160" indent="0" algn="just">
              <a:buNone/>
            </a:pPr>
            <a:r>
              <a:rPr lang="pt-BR" sz="2800" dirty="0"/>
              <a:t>c) Defender a indiferença e a impossibilidade de obter alguma certeza.   </a:t>
            </a:r>
          </a:p>
          <a:p>
            <a:pPr marL="6160" indent="0" algn="just">
              <a:buNone/>
            </a:pPr>
            <a:r>
              <a:rPr lang="pt-BR" sz="2800" dirty="0"/>
              <a:t>d) Aceitar o determinismo e ocupar-se com a esperança transcendente.   </a:t>
            </a:r>
          </a:p>
          <a:p>
            <a:pPr marL="6160" indent="0" algn="just">
              <a:buNone/>
            </a:pPr>
            <a:r>
              <a:rPr lang="pt-BR" sz="2800" dirty="0"/>
              <a:t>e) Agir de forma virtuosa e sábia a fim de enaltecer o homem bom e belo.</a:t>
            </a:r>
            <a:endParaRPr lang="pt-BR" dirty="0"/>
          </a:p>
        </p:txBody>
      </p:sp>
    </p:spTree>
    <p:extLst>
      <p:ext uri="{BB962C8B-B14F-4D97-AF65-F5344CB8AC3E}">
        <p14:creationId xmlns:p14="http://schemas.microsoft.com/office/powerpoint/2010/main" val="392706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88704D-7C6B-412A-9D55-CB8AAAEC6A4D}"/>
              </a:ext>
            </a:extLst>
          </p:cNvPr>
          <p:cNvSpPr>
            <a:spLocks noGrp="1"/>
          </p:cNvSpPr>
          <p:nvPr>
            <p:ph idx="1"/>
          </p:nvPr>
        </p:nvSpPr>
        <p:spPr>
          <a:xfrm>
            <a:off x="-1" y="0"/>
            <a:ext cx="12188825" cy="6858000"/>
          </a:xfrm>
        </p:spPr>
        <p:txBody>
          <a:bodyPr>
            <a:normAutofit fontScale="92500" lnSpcReduction="10000"/>
          </a:bodyPr>
          <a:lstStyle/>
          <a:p>
            <a:pPr marL="6160" indent="0" algn="just">
              <a:buNone/>
            </a:pPr>
            <a:r>
              <a:rPr lang="pt-BR" sz="2800" dirty="0"/>
              <a:t>(ENEM) Jamais, a respeito de coisa alguma, digas: “Eu a perdi”, mas sim: “eu a restituí”. O filho morreu? Foi restituído. A mulher morreu? Foi restituída. “A propriedade me foi subtraída”, então também foi restituída. “Mas quem a subtraiu é mau”. O que te importa por meio de quem aquele que te dá a pede de volta? Na medida em que ele der, faz uso do mesmo modo de quem cuida das coisas de outrem. Do mesmo modo como fazem os que se instalam em uma hospedaria.</a:t>
            </a:r>
          </a:p>
          <a:p>
            <a:pPr marL="6160" indent="0" algn="just">
              <a:buNone/>
            </a:pPr>
            <a:r>
              <a:rPr lang="pt-BR" sz="2800" dirty="0"/>
              <a:t>EPICTETO. </a:t>
            </a:r>
            <a:r>
              <a:rPr lang="pt-BR" sz="2800" dirty="0" err="1"/>
              <a:t>Encheirídion</a:t>
            </a:r>
            <a:r>
              <a:rPr lang="pt-BR" sz="2800" dirty="0"/>
              <a:t>. In: DINUCCI, A. Introdução ao Manual de </a:t>
            </a:r>
            <a:r>
              <a:rPr lang="pt-BR" sz="2800" dirty="0" err="1"/>
              <a:t>Epicteto</a:t>
            </a:r>
            <a:r>
              <a:rPr lang="pt-BR" sz="2800" dirty="0"/>
              <a:t>. São Cristóvão: UFS, 2012 (adaptado).</a:t>
            </a:r>
          </a:p>
          <a:p>
            <a:pPr marL="6160" indent="0" algn="just">
              <a:buNone/>
            </a:pPr>
            <a:r>
              <a:rPr lang="pt-BR" sz="2800" dirty="0"/>
              <a:t>A característica do estoicismo presente nessa citação do filósofo grego </a:t>
            </a:r>
            <a:r>
              <a:rPr lang="pt-BR" sz="2800" dirty="0" err="1"/>
              <a:t>Epicteto</a:t>
            </a:r>
            <a:r>
              <a:rPr lang="pt-BR" sz="2800" dirty="0"/>
              <a:t> é:</a:t>
            </a:r>
          </a:p>
          <a:p>
            <a:pPr marL="6160" indent="0" algn="just">
              <a:buNone/>
            </a:pPr>
            <a:r>
              <a:rPr lang="pt-BR" sz="2800" dirty="0"/>
              <a:t>a) explicar o mundo com números.</a:t>
            </a:r>
          </a:p>
          <a:p>
            <a:pPr marL="6160" indent="0" algn="just">
              <a:buNone/>
            </a:pPr>
            <a:r>
              <a:rPr lang="pt-BR" sz="2800" dirty="0"/>
              <a:t>b) identificar a felicidade com o prazer.</a:t>
            </a:r>
          </a:p>
          <a:p>
            <a:pPr marL="6160" indent="0" algn="just">
              <a:buNone/>
            </a:pPr>
            <a:r>
              <a:rPr lang="pt-BR" sz="2800" dirty="0"/>
              <a:t>c) aceitar os sofrimentos com serenidade.</a:t>
            </a:r>
          </a:p>
          <a:p>
            <a:pPr marL="6160" indent="0" algn="just">
              <a:buNone/>
            </a:pPr>
            <a:r>
              <a:rPr lang="pt-BR" sz="2800" dirty="0"/>
              <a:t>d) questionar o saber científico com veemência.</a:t>
            </a:r>
          </a:p>
          <a:p>
            <a:pPr marL="6160" indent="0" algn="just">
              <a:buNone/>
            </a:pPr>
            <a:r>
              <a:rPr lang="pt-BR" sz="2800" dirty="0"/>
              <a:t>e) considerar as convenções sociais com desprezo.</a:t>
            </a:r>
            <a:endParaRPr lang="pt-BR" dirty="0"/>
          </a:p>
        </p:txBody>
      </p:sp>
    </p:spTree>
    <p:extLst>
      <p:ext uri="{BB962C8B-B14F-4D97-AF65-F5344CB8AC3E}">
        <p14:creationId xmlns:p14="http://schemas.microsoft.com/office/powerpoint/2010/main" val="104535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511671-11ED-4EB0-8269-358E19261B1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22E385C-5218-4095-800F-FA2C3F3B3D32}"/>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FCE4A660-792B-4B56-AC0B-0F0062CA06BD}"/>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380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CF1CB-9ED0-42BD-BB6A-D41FCB80703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08F481A-7128-4511-B37F-DFF0F1A662F4}"/>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6FAB55D0-0EF3-44AD-A809-08CC69822552}"/>
              </a:ext>
            </a:extLst>
          </p:cNvPr>
          <p:cNvPicPr>
            <a:picLocks noChangeAspect="1"/>
          </p:cNvPicPr>
          <p:nvPr/>
        </p:nvPicPr>
        <p:blipFill>
          <a:blip r:embed="rId2"/>
          <a:stretch>
            <a:fillRect/>
          </a:stretch>
        </p:blipFill>
        <p:spPr>
          <a:xfrm>
            <a:off x="0" y="0"/>
            <a:ext cx="12192000" cy="6806979"/>
          </a:xfrm>
          <a:prstGeom prst="rect">
            <a:avLst/>
          </a:prstGeom>
        </p:spPr>
      </p:pic>
    </p:spTree>
    <p:extLst>
      <p:ext uri="{BB962C8B-B14F-4D97-AF65-F5344CB8AC3E}">
        <p14:creationId xmlns:p14="http://schemas.microsoft.com/office/powerpoint/2010/main" val="359817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EB9CC-D76F-4812-85C8-0E9062CA98F7}"/>
              </a:ext>
            </a:extLst>
          </p:cNvPr>
          <p:cNvSpPr>
            <a:spLocks noGrp="1"/>
          </p:cNvSpPr>
          <p:nvPr>
            <p:ph type="title"/>
          </p:nvPr>
        </p:nvSpPr>
        <p:spPr>
          <a:xfrm>
            <a:off x="1217614" y="274638"/>
            <a:ext cx="9753600" cy="1066130"/>
          </a:xfrm>
        </p:spPr>
        <p:txBody>
          <a:bodyPr>
            <a:normAutofit/>
          </a:bodyPr>
          <a:lstStyle/>
          <a:p>
            <a:pPr algn="ctr"/>
            <a:r>
              <a:rPr lang="pt-BR" sz="6000" b="1" u="sng" dirty="0">
                <a:solidFill>
                  <a:schemeClr val="tx2">
                    <a:lumMod val="50000"/>
                  </a:schemeClr>
                </a:solidFill>
              </a:rPr>
              <a:t>CONTEXTO</a:t>
            </a:r>
            <a:r>
              <a:rPr lang="pt-BR" sz="6000" b="1" dirty="0">
                <a:solidFill>
                  <a:schemeClr val="tx2">
                    <a:lumMod val="50000"/>
                  </a:schemeClr>
                </a:solidFill>
              </a:rPr>
              <a:t> </a:t>
            </a:r>
            <a:r>
              <a:rPr lang="pt-BR" sz="6000" b="1" u="sng" dirty="0">
                <a:solidFill>
                  <a:schemeClr val="tx2">
                    <a:lumMod val="50000"/>
                  </a:schemeClr>
                </a:solidFill>
              </a:rPr>
              <a:t>HISTÓRICO</a:t>
            </a:r>
            <a:endParaRPr lang="pt-BR" sz="6000" dirty="0"/>
          </a:p>
        </p:txBody>
      </p:sp>
      <p:sp>
        <p:nvSpPr>
          <p:cNvPr id="3" name="Espaço Reservado para Conteúdo 2">
            <a:extLst>
              <a:ext uri="{FF2B5EF4-FFF2-40B4-BE49-F238E27FC236}">
                <a16:creationId xmlns:a16="http://schemas.microsoft.com/office/drawing/2014/main" id="{4CDE4ABF-A33D-4E89-8B6B-3EB14310C102}"/>
              </a:ext>
            </a:extLst>
          </p:cNvPr>
          <p:cNvSpPr>
            <a:spLocks noGrp="1"/>
          </p:cNvSpPr>
          <p:nvPr>
            <p:ph idx="1"/>
          </p:nvPr>
        </p:nvSpPr>
        <p:spPr>
          <a:xfrm>
            <a:off x="261764" y="1844824"/>
            <a:ext cx="10441160" cy="4608512"/>
          </a:xfrm>
        </p:spPr>
        <p:txBody>
          <a:bodyPr>
            <a:normAutofit/>
          </a:bodyPr>
          <a:lstStyle/>
          <a:p>
            <a:r>
              <a:rPr lang="pt-BR" sz="3600" dirty="0"/>
              <a:t>Invasões macedônicas e romanas;</a:t>
            </a:r>
          </a:p>
          <a:p>
            <a:r>
              <a:rPr lang="pt-BR" sz="3600" dirty="0"/>
              <a:t>Séc. IV </a:t>
            </a:r>
            <a:r>
              <a:rPr lang="pt-BR" sz="3600" dirty="0" err="1"/>
              <a:t>a.c</a:t>
            </a:r>
            <a:r>
              <a:rPr lang="pt-BR" sz="3600" dirty="0"/>
              <a:t> – III </a:t>
            </a:r>
            <a:r>
              <a:rPr lang="pt-BR" sz="3600" dirty="0" err="1"/>
              <a:t>d.c</a:t>
            </a:r>
            <a:r>
              <a:rPr lang="pt-BR" sz="3600" dirty="0"/>
              <a:t>;</a:t>
            </a:r>
          </a:p>
          <a:p>
            <a:r>
              <a:rPr lang="pt-BR" sz="3600" dirty="0"/>
              <a:t>Advento do Cristianismo;</a:t>
            </a:r>
          </a:p>
          <a:p>
            <a:r>
              <a:rPr lang="pt-BR" sz="3600" dirty="0"/>
              <a:t>Transformações:</a:t>
            </a:r>
          </a:p>
          <a:p>
            <a:pPr lvl="1"/>
            <a:r>
              <a:rPr lang="pt-BR" sz="3200" dirty="0">
                <a:solidFill>
                  <a:srgbClr val="00B0F0"/>
                </a:solidFill>
              </a:rPr>
              <a:t>Sociais – Políticas – Culturais;</a:t>
            </a:r>
          </a:p>
          <a:p>
            <a:r>
              <a:rPr lang="pt-BR" sz="3600" dirty="0"/>
              <a:t>Decadência das Pólis:</a:t>
            </a:r>
          </a:p>
          <a:p>
            <a:pPr lvl="1"/>
            <a:r>
              <a:rPr lang="pt-BR" sz="3200" dirty="0">
                <a:solidFill>
                  <a:srgbClr val="00B0F0"/>
                </a:solidFill>
              </a:rPr>
              <a:t>De cidadãos a Súditos;</a:t>
            </a:r>
            <a:endParaRPr lang="pt-BR" sz="2800" dirty="0"/>
          </a:p>
        </p:txBody>
      </p:sp>
      <p:pic>
        <p:nvPicPr>
          <p:cNvPr id="4" name="Espaço Reservado para Conteúdo 3" descr="imperio_alexandre.jpg">
            <a:extLst>
              <a:ext uri="{FF2B5EF4-FFF2-40B4-BE49-F238E27FC236}">
                <a16:creationId xmlns:a16="http://schemas.microsoft.com/office/drawing/2014/main" id="{B89C7144-CF2C-42A4-B693-386977A9237F}"/>
              </a:ext>
            </a:extLst>
          </p:cNvPr>
          <p:cNvPicPr>
            <a:picLocks noChangeAspect="1"/>
          </p:cNvPicPr>
          <p:nvPr/>
        </p:nvPicPr>
        <p:blipFill>
          <a:blip r:embed="rId2"/>
          <a:stretch>
            <a:fillRect/>
          </a:stretch>
        </p:blipFill>
        <p:spPr>
          <a:xfrm>
            <a:off x="6581366" y="2981739"/>
            <a:ext cx="5610634" cy="2031437"/>
          </a:xfrm>
          <a:prstGeom prst="rect">
            <a:avLst/>
          </a:prstGeom>
        </p:spPr>
      </p:pic>
    </p:spTree>
    <p:extLst>
      <p:ext uri="{BB962C8B-B14F-4D97-AF65-F5344CB8AC3E}">
        <p14:creationId xmlns:p14="http://schemas.microsoft.com/office/powerpoint/2010/main" val="409971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AB6B3-A375-4380-971E-C81FA74D13A3}"/>
              </a:ext>
            </a:extLst>
          </p:cNvPr>
          <p:cNvSpPr>
            <a:spLocks noGrp="1"/>
          </p:cNvSpPr>
          <p:nvPr>
            <p:ph type="title"/>
          </p:nvPr>
        </p:nvSpPr>
        <p:spPr>
          <a:xfrm>
            <a:off x="1217614" y="188640"/>
            <a:ext cx="9753600" cy="1080120"/>
          </a:xfrm>
        </p:spPr>
        <p:txBody>
          <a:bodyPr>
            <a:normAutofit/>
          </a:bodyPr>
          <a:lstStyle/>
          <a:p>
            <a:pPr algn="ctr"/>
            <a:r>
              <a:rPr lang="pt-BR" sz="6000" b="1" u="sng" dirty="0">
                <a:solidFill>
                  <a:schemeClr val="tx2">
                    <a:lumMod val="50000"/>
                  </a:schemeClr>
                </a:solidFill>
              </a:rPr>
              <a:t>CARACTERÍSTICAS</a:t>
            </a:r>
            <a:endParaRPr lang="pt-BR" sz="6000" dirty="0"/>
          </a:p>
        </p:txBody>
      </p:sp>
      <p:sp>
        <p:nvSpPr>
          <p:cNvPr id="3" name="Espaço Reservado para Conteúdo 2">
            <a:extLst>
              <a:ext uri="{FF2B5EF4-FFF2-40B4-BE49-F238E27FC236}">
                <a16:creationId xmlns:a16="http://schemas.microsoft.com/office/drawing/2014/main" id="{9210AA83-A753-40FD-952D-887789052BB0}"/>
              </a:ext>
            </a:extLst>
          </p:cNvPr>
          <p:cNvSpPr>
            <a:spLocks noGrp="1"/>
          </p:cNvSpPr>
          <p:nvPr>
            <p:ph idx="1"/>
          </p:nvPr>
        </p:nvSpPr>
        <p:spPr>
          <a:xfrm>
            <a:off x="477788" y="1484784"/>
            <a:ext cx="11233248" cy="5184576"/>
          </a:xfrm>
        </p:spPr>
        <p:txBody>
          <a:bodyPr>
            <a:normAutofit lnSpcReduction="10000"/>
          </a:bodyPr>
          <a:lstStyle/>
          <a:p>
            <a:pPr>
              <a:buFont typeface="Wingdings" pitchFamily="2" charset="2"/>
              <a:buChar char="Ø"/>
            </a:pPr>
            <a:r>
              <a:rPr lang="pt-BR" sz="3200" b="1" dirty="0">
                <a:solidFill>
                  <a:schemeClr val="accent1">
                    <a:lumMod val="50000"/>
                  </a:schemeClr>
                </a:solidFill>
              </a:rPr>
              <a:t>Fusão cultural </a:t>
            </a:r>
            <a:r>
              <a:rPr lang="pt-BR" sz="3200" dirty="0"/>
              <a:t>(Ocidente + Oriente);</a:t>
            </a:r>
          </a:p>
          <a:p>
            <a:pPr>
              <a:buFont typeface="Wingdings" pitchFamily="2" charset="2"/>
              <a:buChar char="Ø"/>
            </a:pPr>
            <a:r>
              <a:rPr lang="pt-BR" sz="3200" b="1" dirty="0"/>
              <a:t>Platonismo e Aristotelismo</a:t>
            </a:r>
            <a:r>
              <a:rPr lang="pt-BR" sz="3200" dirty="0"/>
              <a:t>;</a:t>
            </a:r>
          </a:p>
          <a:p>
            <a:pPr>
              <a:buFont typeface="Wingdings" pitchFamily="2" charset="2"/>
              <a:buChar char="Ø"/>
            </a:pPr>
            <a:r>
              <a:rPr lang="pt-BR" sz="3200" b="1" dirty="0">
                <a:solidFill>
                  <a:schemeClr val="accent1">
                    <a:lumMod val="50000"/>
                  </a:schemeClr>
                </a:solidFill>
              </a:rPr>
              <a:t>Felicidade Interior </a:t>
            </a:r>
            <a:r>
              <a:rPr lang="pt-BR" sz="3200" dirty="0"/>
              <a:t>(Neutralizar as hostilidades externas, busca pela felicidade apesar das adversidades)</a:t>
            </a:r>
          </a:p>
          <a:p>
            <a:pPr>
              <a:buFont typeface="Wingdings" pitchFamily="2" charset="2"/>
              <a:buChar char="Ø"/>
            </a:pPr>
            <a:r>
              <a:rPr lang="pt-BR" sz="3200" b="1" dirty="0">
                <a:solidFill>
                  <a:schemeClr val="accent1">
                    <a:lumMod val="50000"/>
                  </a:schemeClr>
                </a:solidFill>
              </a:rPr>
              <a:t>Restrição da Liberdade</a:t>
            </a:r>
            <a:r>
              <a:rPr lang="pt-BR" sz="3200" dirty="0">
                <a:solidFill>
                  <a:schemeClr val="accent1">
                    <a:lumMod val="50000"/>
                  </a:schemeClr>
                </a:solidFill>
              </a:rPr>
              <a:t>;</a:t>
            </a:r>
          </a:p>
          <a:p>
            <a:pPr>
              <a:buFont typeface="Wingdings" pitchFamily="2" charset="2"/>
              <a:buChar char="Ø"/>
            </a:pPr>
            <a:r>
              <a:rPr lang="pt-BR" sz="3200" b="1" dirty="0"/>
              <a:t>Da vida </a:t>
            </a:r>
            <a:r>
              <a:rPr lang="pt-BR" sz="3200" b="1" i="1" u="sng" dirty="0">
                <a:solidFill>
                  <a:schemeClr val="accent1">
                    <a:lumMod val="50000"/>
                  </a:schemeClr>
                </a:solidFill>
              </a:rPr>
              <a:t>Pública</a:t>
            </a:r>
            <a:r>
              <a:rPr lang="pt-BR" sz="3200" b="1" dirty="0">
                <a:solidFill>
                  <a:schemeClr val="accent1">
                    <a:lumMod val="50000"/>
                  </a:schemeClr>
                </a:solidFill>
              </a:rPr>
              <a:t> </a:t>
            </a:r>
            <a:r>
              <a:rPr lang="pt-BR" sz="3200" b="1" dirty="0"/>
              <a:t>para a vida </a:t>
            </a:r>
            <a:r>
              <a:rPr lang="pt-BR" sz="3200" b="1" i="1" u="sng" dirty="0">
                <a:solidFill>
                  <a:schemeClr val="accent1">
                    <a:lumMod val="50000"/>
                  </a:schemeClr>
                </a:solidFill>
              </a:rPr>
              <a:t>Privada</a:t>
            </a:r>
            <a:r>
              <a:rPr lang="pt-BR" sz="3200" dirty="0"/>
              <a:t>;</a:t>
            </a:r>
          </a:p>
          <a:p>
            <a:pPr>
              <a:buFont typeface="Wingdings" pitchFamily="2" charset="2"/>
              <a:buChar char="Ø"/>
            </a:pPr>
            <a:endParaRPr lang="pt-BR" sz="3200" dirty="0"/>
          </a:p>
          <a:p>
            <a:pPr>
              <a:buFont typeface="Wingdings" pitchFamily="2" charset="2"/>
              <a:buChar char="Ø"/>
            </a:pPr>
            <a:r>
              <a:rPr lang="pt-BR" sz="3200" dirty="0"/>
              <a:t>Busca da </a:t>
            </a:r>
            <a:r>
              <a:rPr lang="pt-BR" sz="3200" b="1" u="sng" dirty="0">
                <a:solidFill>
                  <a:srgbClr val="FF0000"/>
                </a:solidFill>
              </a:rPr>
              <a:t>ATARAXIA</a:t>
            </a:r>
            <a:r>
              <a:rPr lang="pt-BR" sz="3200" dirty="0"/>
              <a:t> </a:t>
            </a:r>
            <a:r>
              <a:rPr lang="pt-BR" sz="3200" dirty="0">
                <a:sym typeface="Wingdings" panose="05000000000000000000" pitchFamily="2" charset="2"/>
              </a:rPr>
              <a:t> “Paz de Espírito”.</a:t>
            </a:r>
            <a:endParaRPr lang="pt-BR" sz="3200" dirty="0"/>
          </a:p>
          <a:p>
            <a:endParaRPr lang="pt-BR" dirty="0"/>
          </a:p>
        </p:txBody>
      </p:sp>
      <p:pic>
        <p:nvPicPr>
          <p:cNvPr id="4" name="Imagem 3">
            <a:extLst>
              <a:ext uri="{FF2B5EF4-FFF2-40B4-BE49-F238E27FC236}">
                <a16:creationId xmlns:a16="http://schemas.microsoft.com/office/drawing/2014/main" id="{F44D3916-7063-4EB7-9C1A-8D9A34D779CA}"/>
              </a:ext>
            </a:extLst>
          </p:cNvPr>
          <p:cNvPicPr>
            <a:picLocks noChangeAspect="1"/>
          </p:cNvPicPr>
          <p:nvPr/>
        </p:nvPicPr>
        <p:blipFill>
          <a:blip r:embed="rId2"/>
          <a:stretch>
            <a:fillRect/>
          </a:stretch>
        </p:blipFill>
        <p:spPr>
          <a:xfrm>
            <a:off x="8679768" y="3975652"/>
            <a:ext cx="3512232" cy="1982863"/>
          </a:xfrm>
          <a:prstGeom prst="rect">
            <a:avLst/>
          </a:prstGeom>
        </p:spPr>
      </p:pic>
    </p:spTree>
    <p:extLst>
      <p:ext uri="{BB962C8B-B14F-4D97-AF65-F5344CB8AC3E}">
        <p14:creationId xmlns:p14="http://schemas.microsoft.com/office/powerpoint/2010/main" val="308685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E03D5C-4A95-4057-A4F0-879D1C30857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52D6095-E612-4C06-9300-1268DE5CC898}"/>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CE6CD925-4D97-4E81-BB52-D9EFF19B471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80689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75F6B-88CE-415C-965A-1FF1D3A2DB5E}"/>
              </a:ext>
            </a:extLst>
          </p:cNvPr>
          <p:cNvSpPr>
            <a:spLocks noGrp="1"/>
          </p:cNvSpPr>
          <p:nvPr>
            <p:ph type="title"/>
          </p:nvPr>
        </p:nvSpPr>
        <p:spPr>
          <a:xfrm>
            <a:off x="1217612" y="188640"/>
            <a:ext cx="9753600" cy="1080120"/>
          </a:xfrm>
        </p:spPr>
        <p:txBody>
          <a:bodyPr/>
          <a:lstStyle/>
          <a:p>
            <a:pPr algn="ctr"/>
            <a:r>
              <a:rPr lang="pt-BR" sz="6600" b="1" u="sng" dirty="0">
                <a:solidFill>
                  <a:schemeClr val="tx2">
                    <a:lumMod val="50000"/>
                  </a:schemeClr>
                </a:solidFill>
              </a:rPr>
              <a:t>CINISMO</a:t>
            </a:r>
            <a:endParaRPr lang="pt-BR" dirty="0"/>
          </a:p>
        </p:txBody>
      </p:sp>
      <p:sp>
        <p:nvSpPr>
          <p:cNvPr id="3" name="Espaço Reservado para Conteúdo 2">
            <a:extLst>
              <a:ext uri="{FF2B5EF4-FFF2-40B4-BE49-F238E27FC236}">
                <a16:creationId xmlns:a16="http://schemas.microsoft.com/office/drawing/2014/main" id="{9DACEBBA-A434-48E1-A76A-1D062D778326}"/>
              </a:ext>
            </a:extLst>
          </p:cNvPr>
          <p:cNvSpPr>
            <a:spLocks noGrp="1"/>
          </p:cNvSpPr>
          <p:nvPr>
            <p:ph idx="1"/>
          </p:nvPr>
        </p:nvSpPr>
        <p:spPr>
          <a:xfrm>
            <a:off x="477788" y="1484784"/>
            <a:ext cx="11305256" cy="5040560"/>
          </a:xfrm>
        </p:spPr>
        <p:txBody>
          <a:bodyPr/>
          <a:lstStyle/>
          <a:p>
            <a:r>
              <a:rPr lang="pt-BR" sz="3600" dirty="0"/>
              <a:t>Diógenes de </a:t>
            </a:r>
            <a:r>
              <a:rPr lang="pt-BR" sz="3600" dirty="0" err="1"/>
              <a:t>Sínope</a:t>
            </a:r>
            <a:r>
              <a:rPr lang="pt-BR" sz="3600" dirty="0"/>
              <a:t>;</a:t>
            </a:r>
          </a:p>
          <a:p>
            <a:r>
              <a:rPr lang="pt-BR" sz="3600" dirty="0" err="1"/>
              <a:t>Kynós</a:t>
            </a:r>
            <a:r>
              <a:rPr lang="pt-BR" sz="3600" dirty="0"/>
              <a:t> </a:t>
            </a:r>
            <a:r>
              <a:rPr lang="pt-BR" sz="3600" dirty="0">
                <a:solidFill>
                  <a:srgbClr val="FF0000"/>
                </a:solidFill>
              </a:rPr>
              <a:t>=</a:t>
            </a:r>
            <a:r>
              <a:rPr lang="pt-BR" sz="3600" dirty="0"/>
              <a:t> Cão;</a:t>
            </a:r>
          </a:p>
          <a:p>
            <a:r>
              <a:rPr lang="pt-BR" sz="3600" dirty="0"/>
              <a:t>“Conhecer a si mesmo”;</a:t>
            </a:r>
          </a:p>
          <a:p>
            <a:r>
              <a:rPr lang="pt-BR" sz="3600" dirty="0">
                <a:solidFill>
                  <a:srgbClr val="00B0F0"/>
                </a:solidFill>
              </a:rPr>
              <a:t>Autarquia</a:t>
            </a:r>
            <a:r>
              <a:rPr lang="pt-BR" sz="3600" dirty="0"/>
              <a:t> </a:t>
            </a:r>
            <a:r>
              <a:rPr lang="pt-BR" sz="3600" dirty="0">
                <a:solidFill>
                  <a:srgbClr val="FF0000"/>
                </a:solidFill>
                <a:sym typeface="Wingdings" panose="05000000000000000000" pitchFamily="2" charset="2"/>
              </a:rPr>
              <a:t></a:t>
            </a:r>
            <a:r>
              <a:rPr lang="pt-BR" sz="3600" dirty="0">
                <a:sym typeface="Wingdings" panose="05000000000000000000" pitchFamily="2" charset="2"/>
              </a:rPr>
              <a:t> Disposição do necessário para viver;</a:t>
            </a:r>
            <a:endParaRPr lang="pt-BR" sz="3600" dirty="0"/>
          </a:p>
          <a:p>
            <a:r>
              <a:rPr lang="pt-BR" sz="3600" b="1" dirty="0"/>
              <a:t>Defendiam o desprendimento do bens materiais.</a:t>
            </a:r>
          </a:p>
          <a:p>
            <a:pPr lvl="1"/>
            <a:r>
              <a:rPr lang="pt-BR" sz="3200" b="1" dirty="0">
                <a:solidFill>
                  <a:srgbClr val="00B0F0"/>
                </a:solidFill>
              </a:rPr>
              <a:t>Ataraxia</a:t>
            </a:r>
            <a:r>
              <a:rPr lang="pt-BR" sz="3200" dirty="0">
                <a:solidFill>
                  <a:srgbClr val="00B0F0"/>
                </a:solidFill>
              </a:rPr>
              <a:t> </a:t>
            </a:r>
            <a:r>
              <a:rPr lang="pt-BR" sz="3200" dirty="0">
                <a:solidFill>
                  <a:srgbClr val="FF0000"/>
                </a:solidFill>
                <a:sym typeface="Wingdings" panose="05000000000000000000" pitchFamily="2" charset="2"/>
              </a:rPr>
              <a:t></a:t>
            </a:r>
            <a:r>
              <a:rPr lang="pt-BR" sz="3200" dirty="0">
                <a:solidFill>
                  <a:srgbClr val="00B0F0"/>
                </a:solidFill>
                <a:sym typeface="Wingdings" panose="05000000000000000000" pitchFamily="2" charset="2"/>
              </a:rPr>
              <a:t> </a:t>
            </a:r>
            <a:r>
              <a:rPr lang="pt-BR" sz="3200" b="1" dirty="0">
                <a:solidFill>
                  <a:srgbClr val="00B050"/>
                </a:solidFill>
                <a:sym typeface="Wingdings" panose="05000000000000000000" pitchFamily="2" charset="2"/>
              </a:rPr>
              <a:t>Desapego dos bens materiais;</a:t>
            </a:r>
          </a:p>
          <a:p>
            <a:endParaRPr lang="pt-BR" dirty="0"/>
          </a:p>
        </p:txBody>
      </p:sp>
      <p:pic>
        <p:nvPicPr>
          <p:cNvPr id="1026" name="Picture 2" descr="Cinismo - Filosofia - Cola da Web">
            <a:extLst>
              <a:ext uri="{FF2B5EF4-FFF2-40B4-BE49-F238E27FC236}">
                <a16:creationId xmlns:a16="http://schemas.microsoft.com/office/drawing/2014/main" id="{B99F3D2A-3BF2-4841-AFB9-8BE078377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0" y="1231421"/>
            <a:ext cx="431482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l é o filósofo mais legal da antiguidade, e por quê? - Quora">
            <a:extLst>
              <a:ext uri="{FF2B5EF4-FFF2-40B4-BE49-F238E27FC236}">
                <a16:creationId xmlns:a16="http://schemas.microsoft.com/office/drawing/2014/main" id="{9C509934-D3BC-4781-B7E2-819F35F62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2782" y="4149079"/>
            <a:ext cx="1716043" cy="271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17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8FCB0-7479-45DA-BFA5-C512C9FCB64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E318CBF-6202-4D8A-BA20-34DD621308EF}"/>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64EB5DC3-03E5-454D-BA35-C52834116831}"/>
              </a:ext>
            </a:extLst>
          </p:cNvPr>
          <p:cNvPicPr>
            <a:picLocks noChangeAspect="1"/>
          </p:cNvPicPr>
          <p:nvPr/>
        </p:nvPicPr>
        <p:blipFill>
          <a:blip r:embed="rId2"/>
          <a:stretch>
            <a:fillRect/>
          </a:stretch>
        </p:blipFill>
        <p:spPr>
          <a:xfrm>
            <a:off x="0" y="1966217"/>
            <a:ext cx="4102618" cy="3006499"/>
          </a:xfrm>
          <a:prstGeom prst="rect">
            <a:avLst/>
          </a:prstGeom>
        </p:spPr>
      </p:pic>
      <p:pic>
        <p:nvPicPr>
          <p:cNvPr id="5" name="Imagem 4">
            <a:extLst>
              <a:ext uri="{FF2B5EF4-FFF2-40B4-BE49-F238E27FC236}">
                <a16:creationId xmlns:a16="http://schemas.microsoft.com/office/drawing/2014/main" id="{E7FC91F0-BBCD-4D8C-82D6-235D67E95B78}"/>
              </a:ext>
            </a:extLst>
          </p:cNvPr>
          <p:cNvPicPr>
            <a:picLocks noChangeAspect="1"/>
          </p:cNvPicPr>
          <p:nvPr/>
        </p:nvPicPr>
        <p:blipFill>
          <a:blip r:embed="rId3"/>
          <a:stretch>
            <a:fillRect/>
          </a:stretch>
        </p:blipFill>
        <p:spPr>
          <a:xfrm>
            <a:off x="4327590" y="132524"/>
            <a:ext cx="7887502" cy="6515078"/>
          </a:xfrm>
          <a:prstGeom prst="rect">
            <a:avLst/>
          </a:prstGeom>
        </p:spPr>
      </p:pic>
    </p:spTree>
    <p:extLst>
      <p:ext uri="{BB962C8B-B14F-4D97-AF65-F5344CB8AC3E}">
        <p14:creationId xmlns:p14="http://schemas.microsoft.com/office/powerpoint/2010/main" val="406216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E7345-8431-4230-994F-42F79702782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E5B6C90-0240-427F-87BC-A7A4FC22A4EB}"/>
              </a:ext>
            </a:extLst>
          </p:cNvPr>
          <p:cNvSpPr>
            <a:spLocks noGrp="1"/>
          </p:cNvSpPr>
          <p:nvPr>
            <p:ph idx="1"/>
          </p:nvPr>
        </p:nvSpPr>
        <p:spPr/>
        <p:txBody>
          <a:bodyPr/>
          <a:lstStyle/>
          <a:p>
            <a:endParaRPr lang="pt-BR"/>
          </a:p>
        </p:txBody>
      </p:sp>
      <p:pic>
        <p:nvPicPr>
          <p:cNvPr id="4" name="Espaço Reservado para Conteúdo 4">
            <a:extLst>
              <a:ext uri="{FF2B5EF4-FFF2-40B4-BE49-F238E27FC236}">
                <a16:creationId xmlns:a16="http://schemas.microsoft.com/office/drawing/2014/main" id="{0291CCAC-B73D-4567-AC6B-404AC6EFB2B0}"/>
              </a:ext>
            </a:extLst>
          </p:cNvPr>
          <p:cNvPicPr>
            <a:picLocks noChangeAspect="1"/>
          </p:cNvPicPr>
          <p:nvPr/>
        </p:nvPicPr>
        <p:blipFill>
          <a:blip r:embed="rId2"/>
          <a:stretch>
            <a:fillRect/>
          </a:stretch>
        </p:blipFill>
        <p:spPr>
          <a:xfrm>
            <a:off x="-1" y="0"/>
            <a:ext cx="12192001" cy="6886630"/>
          </a:xfrm>
          <a:prstGeom prst="rect">
            <a:avLst/>
          </a:prstGeom>
        </p:spPr>
      </p:pic>
    </p:spTree>
    <p:extLst>
      <p:ext uri="{BB962C8B-B14F-4D97-AF65-F5344CB8AC3E}">
        <p14:creationId xmlns:p14="http://schemas.microsoft.com/office/powerpoint/2010/main" val="412260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E11C45-A20F-4365-B41C-7D172AFF941E}"/>
              </a:ext>
            </a:extLst>
          </p:cNvPr>
          <p:cNvSpPr>
            <a:spLocks noGrp="1"/>
          </p:cNvSpPr>
          <p:nvPr>
            <p:ph type="title"/>
          </p:nvPr>
        </p:nvSpPr>
        <p:spPr>
          <a:xfrm>
            <a:off x="1217614" y="116632"/>
            <a:ext cx="9753600" cy="1224136"/>
          </a:xfrm>
        </p:spPr>
        <p:txBody>
          <a:bodyPr/>
          <a:lstStyle/>
          <a:p>
            <a:pPr algn="ctr"/>
            <a:r>
              <a:rPr lang="pt-BR" sz="7200" b="1" u="sng" dirty="0">
                <a:solidFill>
                  <a:schemeClr val="tx2">
                    <a:lumMod val="50000"/>
                  </a:schemeClr>
                </a:solidFill>
              </a:rPr>
              <a:t>CETICÍSMO</a:t>
            </a:r>
            <a:endParaRPr lang="pt-BR" u="sng" dirty="0"/>
          </a:p>
        </p:txBody>
      </p:sp>
      <p:sp>
        <p:nvSpPr>
          <p:cNvPr id="3" name="Espaço Reservado para Conteúdo 2">
            <a:extLst>
              <a:ext uri="{FF2B5EF4-FFF2-40B4-BE49-F238E27FC236}">
                <a16:creationId xmlns:a16="http://schemas.microsoft.com/office/drawing/2014/main" id="{465DA585-DB74-4C65-92DF-58389A18DD87}"/>
              </a:ext>
            </a:extLst>
          </p:cNvPr>
          <p:cNvSpPr>
            <a:spLocks noGrp="1"/>
          </p:cNvSpPr>
          <p:nvPr>
            <p:ph idx="1"/>
          </p:nvPr>
        </p:nvSpPr>
        <p:spPr>
          <a:xfrm>
            <a:off x="621804" y="1484784"/>
            <a:ext cx="11017224" cy="5040560"/>
          </a:xfrm>
        </p:spPr>
        <p:txBody>
          <a:bodyPr>
            <a:normAutofit/>
          </a:bodyPr>
          <a:lstStyle/>
          <a:p>
            <a:r>
              <a:rPr lang="pt-BR" sz="3200" dirty="0"/>
              <a:t>Pirro de Élis </a:t>
            </a:r>
            <a:r>
              <a:rPr lang="pt-BR" sz="3200" b="1" dirty="0"/>
              <a:t>(318 a.C.-272 a.C.)</a:t>
            </a:r>
            <a:r>
              <a:rPr lang="pt-BR" sz="3200" dirty="0"/>
              <a:t>;</a:t>
            </a:r>
          </a:p>
          <a:p>
            <a:r>
              <a:rPr lang="pt-BR" sz="3200" dirty="0"/>
              <a:t>Etimologia </a:t>
            </a:r>
            <a:r>
              <a:rPr lang="pt-BR" sz="3200" dirty="0">
                <a:sym typeface="Wingdings" panose="05000000000000000000" pitchFamily="2" charset="2"/>
              </a:rPr>
              <a:t></a:t>
            </a:r>
            <a:r>
              <a:rPr lang="pt-BR" sz="3200" dirty="0"/>
              <a:t> </a:t>
            </a:r>
            <a:r>
              <a:rPr lang="pt-BR" sz="3200" b="1" dirty="0"/>
              <a:t>EXAME - DÚVIDA</a:t>
            </a:r>
            <a:r>
              <a:rPr lang="pt-BR" sz="3200" dirty="0"/>
              <a:t>;</a:t>
            </a:r>
          </a:p>
          <a:p>
            <a:r>
              <a:rPr lang="pt-BR" sz="3200" dirty="0"/>
              <a:t>Embasados em Górgias </a:t>
            </a:r>
            <a:r>
              <a:rPr lang="pt-BR" sz="3200" b="1" dirty="0"/>
              <a:t>(o sofista)</a:t>
            </a:r>
            <a:r>
              <a:rPr lang="pt-BR" sz="3200" dirty="0"/>
              <a:t>;</a:t>
            </a:r>
          </a:p>
          <a:p>
            <a:r>
              <a:rPr lang="pt-BR" sz="3200" dirty="0"/>
              <a:t>Como chegar a Ataraxia?</a:t>
            </a:r>
          </a:p>
          <a:p>
            <a:pPr lvl="1"/>
            <a:r>
              <a:rPr lang="pt-BR" sz="2800" dirty="0">
                <a:solidFill>
                  <a:srgbClr val="002060"/>
                </a:solidFill>
              </a:rPr>
              <a:t>Busca Pela Verdade </a:t>
            </a:r>
            <a:r>
              <a:rPr lang="pt-BR" sz="2800" dirty="0">
                <a:solidFill>
                  <a:srgbClr val="FF0000"/>
                </a:solidFill>
              </a:rPr>
              <a:t>= </a:t>
            </a:r>
            <a:r>
              <a:rPr lang="pt-BR" sz="2800" dirty="0">
                <a:solidFill>
                  <a:srgbClr val="002060"/>
                </a:solidFill>
              </a:rPr>
              <a:t>Conflito entre teorias.</a:t>
            </a:r>
          </a:p>
          <a:p>
            <a:pPr lvl="1"/>
            <a:r>
              <a:rPr lang="pt-BR" sz="4000" b="1" i="1" dirty="0">
                <a:solidFill>
                  <a:srgbClr val="00B050"/>
                </a:solidFill>
              </a:rPr>
              <a:t>Suspensão do juízo.</a:t>
            </a:r>
          </a:p>
          <a:p>
            <a:pPr lvl="1"/>
            <a:r>
              <a:rPr lang="pt-BR" sz="4000" b="1" i="1" dirty="0">
                <a:solidFill>
                  <a:srgbClr val="FFC000"/>
                </a:solidFill>
              </a:rPr>
              <a:t>EPOCHÉ.</a:t>
            </a:r>
          </a:p>
          <a:p>
            <a:r>
              <a:rPr lang="pt-BR" sz="3200" b="1" i="1" dirty="0"/>
              <a:t>PAZ DE ESPÍRITO!!! </a:t>
            </a:r>
            <a:r>
              <a:rPr lang="pt-BR" sz="3200" b="1" i="1" dirty="0">
                <a:solidFill>
                  <a:srgbClr val="FF0000"/>
                </a:solidFill>
                <a:sym typeface="Wingdings" panose="05000000000000000000" pitchFamily="2" charset="2"/>
              </a:rPr>
              <a:t></a:t>
            </a:r>
            <a:r>
              <a:rPr lang="pt-BR" sz="3200" b="1" i="1" dirty="0">
                <a:sym typeface="Wingdings" panose="05000000000000000000" pitchFamily="2" charset="2"/>
              </a:rPr>
              <a:t> Ataraxia.</a:t>
            </a:r>
            <a:endParaRPr lang="pt-BR" sz="3200" b="1" i="1" dirty="0"/>
          </a:p>
          <a:p>
            <a:endParaRPr lang="pt-BR" dirty="0"/>
          </a:p>
        </p:txBody>
      </p:sp>
      <p:pic>
        <p:nvPicPr>
          <p:cNvPr id="2050" name="Picture 2">
            <a:extLst>
              <a:ext uri="{FF2B5EF4-FFF2-40B4-BE49-F238E27FC236}">
                <a16:creationId xmlns:a16="http://schemas.microsoft.com/office/drawing/2014/main" id="{1C1C4B05-7998-48C1-B421-3EC73BD97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8748" y="3136575"/>
            <a:ext cx="3070077" cy="374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presentação de relatório mundial de paí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_16308877_TF03460629" id="{77A25CC9-953C-4BFA-9BCE-9DD001878FBD}" vid="{EDE676E1-F100-42D7-96C5-D51C901EC0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Apresentação de relatório mundial de país</Template>
  <TotalTime>67</TotalTime>
  <Words>947</Words>
  <Application>Microsoft Office PowerPoint</Application>
  <PresentationFormat>Personalizar</PresentationFormat>
  <Paragraphs>92</Paragraphs>
  <Slides>20</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Algerian</vt:lpstr>
      <vt:lpstr>Arial</vt:lpstr>
      <vt:lpstr>Century Gothic</vt:lpstr>
      <vt:lpstr>Wingdings</vt:lpstr>
      <vt:lpstr>Apresentação de relatório mundial de país</vt:lpstr>
      <vt:lpstr>filosofia</vt:lpstr>
      <vt:lpstr>Apresentação do PowerPoint</vt:lpstr>
      <vt:lpstr>CONTEXTO HISTÓRICO</vt:lpstr>
      <vt:lpstr>CARACTERÍSTICAS</vt:lpstr>
      <vt:lpstr>Apresentação do PowerPoint</vt:lpstr>
      <vt:lpstr>CINISMO</vt:lpstr>
      <vt:lpstr>Apresentação do PowerPoint</vt:lpstr>
      <vt:lpstr>Apresentação do PowerPoint</vt:lpstr>
      <vt:lpstr>CETICÍSMO</vt:lpstr>
      <vt:lpstr>Apresentação do PowerPoint</vt:lpstr>
      <vt:lpstr>EPICURISMO</vt:lpstr>
      <vt:lpstr>Apresentação do PowerPoint</vt:lpstr>
      <vt:lpstr>ESTOICÍSMO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filosofia</dc:title>
  <dc:creator>Alexandre Zeni</dc:creator>
  <cp:lastModifiedBy>Zeni Zeni</cp:lastModifiedBy>
  <cp:revision>8</cp:revision>
  <dcterms:created xsi:type="dcterms:W3CDTF">2021-04-13T02:25:40Z</dcterms:created>
  <dcterms:modified xsi:type="dcterms:W3CDTF">2024-04-19T01:41:27Z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