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9" r:id="rId3"/>
    <p:sldId id="258" r:id="rId4"/>
    <p:sldId id="290" r:id="rId5"/>
    <p:sldId id="274" r:id="rId6"/>
    <p:sldId id="291" r:id="rId7"/>
    <p:sldId id="292" r:id="rId8"/>
    <p:sldId id="275" r:id="rId9"/>
    <p:sldId id="276" r:id="rId10"/>
    <p:sldId id="298" r:id="rId11"/>
    <p:sldId id="277" r:id="rId12"/>
    <p:sldId id="283" r:id="rId13"/>
    <p:sldId id="297" r:id="rId14"/>
    <p:sldId id="294" r:id="rId15"/>
    <p:sldId id="295" r:id="rId16"/>
    <p:sldId id="29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A8EC4-7A28-4452-B09C-7D215841A3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13800" dirty="0">
                <a:latin typeface="Algerian" panose="04020705040A02060702" pitchFamily="82" charset="0"/>
              </a:rPr>
              <a:t>filosofia</a:t>
            </a:r>
            <a:endParaRPr lang="pt-BR" dirty="0">
              <a:latin typeface="Algerian" panose="04020705040A02060702" pitchFamily="8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49421C-262B-488E-92F4-32E6BA1A4D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dirty="0"/>
              <a:t>Professor Alexandre</a:t>
            </a:r>
          </a:p>
        </p:txBody>
      </p:sp>
    </p:spTree>
    <p:extLst>
      <p:ext uri="{BB962C8B-B14F-4D97-AF65-F5344CB8AC3E}">
        <p14:creationId xmlns:p14="http://schemas.microsoft.com/office/powerpoint/2010/main" val="28849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89CD8-FABF-ADE4-4E57-D38EBD5B4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E339F-12C1-37E9-3303-2C5694EFA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85531"/>
            <a:ext cx="9905998" cy="139147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u="sng" dirty="0">
                <a:latin typeface="Algerian" panose="04020705040A02060702" pitchFamily="82" charset="0"/>
              </a:rPr>
              <a:t>Pensamentos:</a:t>
            </a:r>
            <a:r>
              <a:rPr lang="pt-BR" sz="4400" dirty="0">
                <a:latin typeface="Algerian" panose="04020705040A02060702" pitchFamily="82" charset="0"/>
              </a:rPr>
              <a:t> </a:t>
            </a:r>
            <a:r>
              <a:rPr lang="pt-BR" sz="4400" u="sng" dirty="0" err="1">
                <a:latin typeface="Algerian" panose="04020705040A02060702" pitchFamily="82" charset="0"/>
              </a:rPr>
              <a:t>michel</a:t>
            </a:r>
            <a:r>
              <a:rPr lang="pt-BR" sz="4400" dirty="0">
                <a:latin typeface="Algerian" panose="04020705040A02060702" pitchFamily="82" charset="0"/>
              </a:rPr>
              <a:t> </a:t>
            </a:r>
            <a:r>
              <a:rPr lang="pt-BR" sz="4400" u="sng" dirty="0">
                <a:latin typeface="Algerian" panose="04020705040A02060702" pitchFamily="82" charset="0"/>
              </a:rPr>
              <a:t>de</a:t>
            </a:r>
            <a:r>
              <a:rPr lang="pt-BR" sz="4400" dirty="0">
                <a:latin typeface="Algerian" panose="04020705040A02060702" pitchFamily="82" charset="0"/>
              </a:rPr>
              <a:t> </a:t>
            </a:r>
            <a:r>
              <a:rPr lang="pt-BR" sz="4400" u="sng" dirty="0" err="1">
                <a:latin typeface="Algerian" panose="04020705040A02060702" pitchFamily="82" charset="0"/>
              </a:rPr>
              <a:t>montaigne</a:t>
            </a:r>
            <a:endParaRPr lang="pt-BR" sz="4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D2780A-E797-479C-8976-096ED1C2E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" y="1311965"/>
            <a:ext cx="10941394" cy="5208105"/>
          </a:xfrm>
        </p:spPr>
        <p:txBody>
          <a:bodyPr/>
          <a:lstStyle/>
          <a:p>
            <a:r>
              <a:rPr lang="pt-BR" sz="2800" b="1" dirty="0">
                <a:solidFill>
                  <a:srgbClr val="FFC000"/>
                </a:solidFill>
              </a:rPr>
              <a:t>Dos Coxos (Des </a:t>
            </a:r>
            <a:r>
              <a:rPr lang="pt-BR" sz="2800" b="1" dirty="0" err="1">
                <a:solidFill>
                  <a:srgbClr val="FFC000"/>
                </a:solidFill>
              </a:rPr>
              <a:t>Boyteux</a:t>
            </a:r>
            <a:r>
              <a:rPr lang="pt-BR" sz="2800" b="1" dirty="0">
                <a:solidFill>
                  <a:srgbClr val="FFC000"/>
                </a:solidFill>
              </a:rPr>
              <a:t> – Dos grosseiros/Aleijados);</a:t>
            </a:r>
          </a:p>
          <a:p>
            <a:pPr lvl="1"/>
            <a:r>
              <a:rPr lang="pt-BR" sz="2400" dirty="0"/>
              <a:t>Hábitos/costumes </a:t>
            </a:r>
            <a:r>
              <a:rPr lang="pt-BR" sz="24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2400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pt-BR" sz="2400" dirty="0">
                <a:sym typeface="Wingdings" panose="05000000000000000000" pitchFamily="2" charset="2"/>
              </a:rPr>
              <a:t>Distorção das percepções verdadeiras</a:t>
            </a:r>
            <a:r>
              <a:rPr lang="pt-BR" sz="2400" dirty="0"/>
              <a:t>;</a:t>
            </a:r>
          </a:p>
          <a:p>
            <a:pPr lvl="2"/>
            <a:r>
              <a:rPr lang="pt-BR" sz="2200" dirty="0">
                <a:solidFill>
                  <a:srgbClr val="00B0F0"/>
                </a:solidFill>
              </a:rPr>
              <a:t>O costuma normaliza até o que é defeituoso;</a:t>
            </a:r>
          </a:p>
          <a:p>
            <a:pPr lvl="2"/>
            <a:r>
              <a:rPr lang="pt-BR" sz="2200" dirty="0">
                <a:solidFill>
                  <a:srgbClr val="00B0F0"/>
                </a:solidFill>
              </a:rPr>
              <a:t>Nossos julgamentos são relativos;</a:t>
            </a:r>
          </a:p>
          <a:p>
            <a:pPr lvl="2"/>
            <a:r>
              <a:rPr lang="pt-BR" sz="2200" dirty="0">
                <a:solidFill>
                  <a:srgbClr val="00B0F0"/>
                </a:solidFill>
              </a:rPr>
              <a:t>O costume pode tornar absurdos como verdade;</a:t>
            </a:r>
          </a:p>
          <a:p>
            <a:pPr lvl="2"/>
            <a:r>
              <a:rPr lang="pt-BR" sz="2200" dirty="0">
                <a:solidFill>
                  <a:srgbClr val="00B0F0"/>
                </a:solidFill>
              </a:rPr>
              <a:t>A cultura molda nossa percepção de realidade;</a:t>
            </a:r>
          </a:p>
          <a:p>
            <a:r>
              <a:rPr lang="pt-BR" sz="2600" dirty="0">
                <a:solidFill>
                  <a:srgbClr val="FFC000"/>
                </a:solidFill>
              </a:rPr>
              <a:t>“A mentira seria desconhecida entre os homens se não fosse o costume que a autoriza”.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4536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A8C3B-A42D-421B-A3D4-49CE04344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46F19D8-439E-4173-8E88-C3FD0017A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8767" y="2106648"/>
            <a:ext cx="3527494" cy="3527494"/>
          </a:xfrm>
        </p:spPr>
      </p:pic>
    </p:spTree>
    <p:extLst>
      <p:ext uri="{BB962C8B-B14F-4D97-AF65-F5344CB8AC3E}">
        <p14:creationId xmlns:p14="http://schemas.microsoft.com/office/powerpoint/2010/main" val="2257518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0795C8-F8D7-4D8F-99F2-070C2C8E8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sz="3200" dirty="0"/>
              <a:t>(</a:t>
            </a:r>
            <a:r>
              <a:rPr lang="pt-BR" sz="3200" dirty="0" err="1"/>
              <a:t>enem</a:t>
            </a:r>
            <a:r>
              <a:rPr lang="pt-BR" sz="3200" dirty="0"/>
              <a:t>) Montaigne deu o nome para um novo gênero literário; foi dos primeiros a instituir na literatura moderna um espaço privado, o espaço do “eu”, do texto íntimo. Ele cria um novo processo de escrita filosófica, no qual hesitações, autocríticas, correções entram no próprio texto.</a:t>
            </a:r>
          </a:p>
          <a:p>
            <a:pPr marL="0" indent="0" algn="just">
              <a:buNone/>
            </a:pPr>
            <a:r>
              <a:rPr lang="pt-BR" sz="3200" dirty="0"/>
              <a:t>COELHO, M. Montaigne. São Paulo: </a:t>
            </a:r>
            <a:r>
              <a:rPr lang="pt-BR" sz="3200" dirty="0" err="1"/>
              <a:t>Publifolha</a:t>
            </a:r>
            <a:r>
              <a:rPr lang="pt-BR" sz="3200" dirty="0"/>
              <a:t>, 2001 (adaptado).</a:t>
            </a:r>
          </a:p>
          <a:p>
            <a:pPr marL="0" indent="0" algn="just">
              <a:buNone/>
            </a:pPr>
            <a:r>
              <a:rPr lang="pt-BR" sz="3200" dirty="0"/>
              <a:t>O novo gênero de escrita aludido no texto é o(a)</a:t>
            </a:r>
          </a:p>
          <a:p>
            <a:pPr marL="0" indent="0" algn="just">
              <a:buNone/>
            </a:pPr>
            <a:r>
              <a:rPr lang="pt-BR" sz="3200" dirty="0"/>
              <a:t>A) confissão, que relata experiências de transformação.</a:t>
            </a:r>
          </a:p>
          <a:p>
            <a:pPr marL="0" indent="0" algn="just">
              <a:buNone/>
            </a:pPr>
            <a:r>
              <a:rPr lang="pt-BR" sz="3200" dirty="0"/>
              <a:t>B) ensaio, que expõe concepções subjetivas de um tema.</a:t>
            </a:r>
          </a:p>
          <a:p>
            <a:pPr marL="0" indent="0" algn="just">
              <a:buNone/>
            </a:pPr>
            <a:r>
              <a:rPr lang="pt-BR" sz="3200" dirty="0"/>
              <a:t>C) carta, que comunica informações para um conhecido.</a:t>
            </a:r>
          </a:p>
          <a:p>
            <a:pPr marL="0" indent="0" algn="just">
              <a:buNone/>
            </a:pPr>
            <a:r>
              <a:rPr lang="pt-BR" sz="3200" dirty="0"/>
              <a:t>D) meditação, que propõe preparações para o conhecimento.</a:t>
            </a:r>
          </a:p>
          <a:p>
            <a:pPr marL="0" indent="0" algn="just">
              <a:buNone/>
            </a:pPr>
            <a:r>
              <a:rPr lang="pt-BR" sz="3200" dirty="0"/>
              <a:t>E) diálogo, que discute assuntos com diferentes interlocutores.</a:t>
            </a:r>
            <a:endParaRPr lang="pt-BR" b="0" i="0" dirty="0">
              <a:solidFill>
                <a:srgbClr val="707E81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684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0795C8-F8D7-4D8F-99F2-070C2C8E8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b="1" dirty="0"/>
              <a:t>(</a:t>
            </a:r>
            <a:r>
              <a:rPr lang="pt-BR" b="1" dirty="0" err="1"/>
              <a:t>Unioeste</a:t>
            </a:r>
            <a:r>
              <a:rPr lang="pt-BR" b="1" dirty="0"/>
              <a:t>) </a:t>
            </a:r>
            <a:r>
              <a:rPr lang="pt-BR" dirty="0">
                <a:solidFill>
                  <a:srgbClr val="00B0F0"/>
                </a:solidFill>
              </a:rPr>
              <a:t>Referindo-se à Filosofia, Montaigne escreve: “É singular que em nosso século as coisas sejam de tal forma que a filosofia, até para as pessoas inteligentes, seja um nome vão e fantástico, que se considera de nenhum uso e de nenhum valor, tanto por opinião como de fato. Creio que a causa disso são esses ergotismos [que significa abuso de silogismos na argumentação] que invadiram seus caminhos de acesso. É um grande erro pintá-la inacessível às crianças e com um semblante carrancudo, sobranceiro e terrível. Quem a mascarou com esse falso semblante, lívido e medonho? Não há nada mais alegre, mais jovial, mais vivaz e quase digo brincalhão. Ela só prega festa e bons momentos. Uma fisionomia triste e inteiriçada mostra que não é ali sua morada” 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(MONTAIGNE I, 26, p. 240). 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b="1" dirty="0"/>
              <a:t>Depois de ler o texto acima, atentamente, assinale a alternativa CORRETA.</a:t>
            </a:r>
          </a:p>
          <a:p>
            <a:pPr marL="0" indent="0" algn="just">
              <a:buNone/>
            </a:pPr>
            <a:r>
              <a:rPr lang="pt-BR" dirty="0"/>
              <a:t> </a:t>
            </a:r>
          </a:p>
          <a:p>
            <a:pPr marL="457200" indent="-457200" algn="just">
              <a:buAutoNum type="alphaLcParenR"/>
            </a:pPr>
            <a:r>
              <a:rPr lang="pt-BR" dirty="0">
                <a:solidFill>
                  <a:srgbClr val="FFC000"/>
                </a:solidFill>
              </a:rPr>
              <a:t>Montaigne entende que a filosofia destina-se somente a algumas pessoas muito inteligentes, pois é inacessível para a maioria delas. </a:t>
            </a:r>
          </a:p>
          <a:p>
            <a:pPr marL="457200" indent="-457200" algn="just">
              <a:buAutoNum type="alphaLcParenR"/>
            </a:pPr>
            <a:r>
              <a:rPr lang="pt-BR" dirty="0">
                <a:solidFill>
                  <a:srgbClr val="FFC000"/>
                </a:solidFill>
              </a:rPr>
              <a:t>Montaigne considera que a filosofia é carrancuda e triste porque é crítica e precisa assustar as pessoas.</a:t>
            </a:r>
          </a:p>
          <a:p>
            <a:pPr marL="457200" indent="-457200" algn="just">
              <a:buAutoNum type="alphaLcParenR"/>
            </a:pPr>
            <a:r>
              <a:rPr lang="pt-BR" dirty="0">
                <a:solidFill>
                  <a:srgbClr val="FFC000"/>
                </a:solidFill>
              </a:rPr>
              <a:t>Montaigne concorda que a filosofia é um nome vão e fantástico: não tem nenhum uso e nenhum valor para as pessoas inteligentes. </a:t>
            </a:r>
          </a:p>
          <a:p>
            <a:pPr marL="457200" indent="-457200" algn="just">
              <a:buAutoNum type="alphaLcParenR"/>
            </a:pPr>
            <a:r>
              <a:rPr lang="pt-BR" dirty="0">
                <a:solidFill>
                  <a:srgbClr val="FFC000"/>
                </a:solidFill>
              </a:rPr>
              <a:t>Montaigne argumenta que a filosofia é brincalhona e jovial, aberta a muitos, inclusive para as crianças.</a:t>
            </a:r>
          </a:p>
          <a:p>
            <a:pPr marL="457200" indent="-457200" algn="just">
              <a:buAutoNum type="alphaLcParenR"/>
            </a:pPr>
            <a:r>
              <a:rPr lang="pt-BR" dirty="0">
                <a:solidFill>
                  <a:srgbClr val="FFC000"/>
                </a:solidFill>
              </a:rPr>
              <a:t>Montaigne julga que a filosofia deve ser sempre terrível e se contrapor à festa e à alegria. </a:t>
            </a:r>
          </a:p>
        </p:txBody>
      </p:sp>
    </p:spTree>
    <p:extLst>
      <p:ext uri="{BB962C8B-B14F-4D97-AF65-F5344CB8AC3E}">
        <p14:creationId xmlns:p14="http://schemas.microsoft.com/office/powerpoint/2010/main" val="2554766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E3C960-FC14-47C9-BBC5-970E038A7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 algn="just">
              <a:buNone/>
            </a:pPr>
            <a:r>
              <a:rPr lang="pt-BR" i="1" dirty="0">
                <a:effectLst/>
              </a:rPr>
              <a:t>(ENEM) </a:t>
            </a:r>
            <a:r>
              <a:rPr lang="pt-BR" b="1" i="1" dirty="0">
                <a:effectLst/>
              </a:rPr>
              <a:t>Michel </a:t>
            </a:r>
            <a:r>
              <a:rPr lang="pt-BR" b="1" i="1" dirty="0" err="1">
                <a:effectLst/>
              </a:rPr>
              <a:t>Eyquem</a:t>
            </a:r>
            <a:r>
              <a:rPr lang="pt-BR" b="1" i="1" dirty="0">
                <a:effectLst/>
              </a:rPr>
              <a:t> de Montaigne (1533-1592) compara, nos trechos, as guerras das sociedades Tupinambá com as chamadas “guerras de religião” dos franceses que, na segunda metade do século XVI, opunham católicos e protestantes.</a:t>
            </a:r>
          </a:p>
          <a:p>
            <a:pPr marL="0" indent="0" algn="just">
              <a:buNone/>
            </a:pPr>
            <a:r>
              <a:rPr lang="pt-BR" i="1" dirty="0">
                <a:effectLst/>
              </a:rPr>
              <a:t>“(…) não vejo nada de bárbaro ou selvagem no que dizem daqueles povos; e, na verdade, cada qual considera bárbaro o que não se pratica em sua terra. (…) Não me parece excessivo julgar bárbaros tais atos de crueldade [o canibalismo] , mas que o fato de condenar tais defeitos não nos leve à cegueira acerca dos nossos. Estimo que é mais bárbaro comer um homem vivo do que o comer depois de morto; e é pior esquartejar um homem entre suplícios e tormentos e o queimar aos poucos, ou entregá-lo a cães e porcos, a pretexto de devoção e fé, como não somente o lemos mas vimos ocorrer entre vizinhos nossos conterrâneos; e isso em verdade é bem mais grave do que assar e comer um homem previamente executado. (…) Podemos portanto qualificar esses povos como bárbaros em dando apenas ouvidos à inteligência, mas nunca se compararmos a nós mesmos, que os excedemos em toda sorte de barbaridades.”</a:t>
            </a:r>
          </a:p>
          <a:p>
            <a:pPr marL="0" indent="0" algn="just">
              <a:buNone/>
            </a:pPr>
            <a:br>
              <a:rPr lang="pt-BR" i="1" dirty="0">
                <a:effectLst/>
              </a:rPr>
            </a:br>
            <a:endParaRPr lang="pt-BR" i="1" dirty="0">
              <a:effectLst/>
            </a:endParaRPr>
          </a:p>
          <a:p>
            <a:pPr marL="0" indent="0" algn="just">
              <a:buNone/>
            </a:pPr>
            <a:r>
              <a:rPr lang="pt-BR" i="1" dirty="0">
                <a:effectLst/>
              </a:rPr>
              <a:t>(MONTAIGNE, Michel </a:t>
            </a:r>
            <a:r>
              <a:rPr lang="pt-BR" i="1" dirty="0" err="1">
                <a:effectLst/>
              </a:rPr>
              <a:t>Eyquem</a:t>
            </a:r>
            <a:r>
              <a:rPr lang="pt-BR" i="1" dirty="0">
                <a:effectLst/>
              </a:rPr>
              <a:t> de, Ensaios, São Paulo: Nova Cultural, 1984).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4977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C13F21-6B9D-415C-AFAD-F34F41C90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pt-BR" sz="2400" b="1" i="1" dirty="0">
                <a:effectLst/>
              </a:rPr>
              <a:t>De acordo com o texto, pode-se afirmar que, para Montaigne,</a:t>
            </a:r>
          </a:p>
          <a:p>
            <a:pPr marL="0" indent="0">
              <a:buNone/>
            </a:pPr>
            <a:endParaRPr lang="pt-BR" sz="2400" b="1" i="1" dirty="0">
              <a:effectLst/>
            </a:endParaRPr>
          </a:p>
          <a:p>
            <a:pPr marL="0" indent="0">
              <a:buNone/>
            </a:pPr>
            <a:r>
              <a:rPr lang="pt-BR" sz="2400" b="1" i="1" dirty="0">
                <a:effectLst/>
              </a:rPr>
              <a:t>a) </a:t>
            </a:r>
            <a:r>
              <a:rPr lang="pt-BR" sz="2400" i="1" dirty="0">
                <a:effectLst/>
              </a:rPr>
              <a:t>a ideia de relativismo cultural baseia-se na hipótese da origem única do gênero humano e da sua religião.</a:t>
            </a:r>
            <a:br>
              <a:rPr lang="pt-BR" sz="2400" i="1" dirty="0">
                <a:effectLst/>
              </a:rPr>
            </a:br>
            <a:r>
              <a:rPr lang="pt-BR" sz="2400" b="1" i="1" dirty="0">
                <a:effectLst/>
              </a:rPr>
              <a:t>b) </a:t>
            </a:r>
            <a:r>
              <a:rPr lang="pt-BR" sz="2400" i="1" dirty="0">
                <a:effectLst/>
              </a:rPr>
              <a:t>a diferenças de costumes não constitui um critério válido para julgar as diferentes sociedades.</a:t>
            </a:r>
            <a:br>
              <a:rPr lang="pt-BR" sz="2400" i="1" dirty="0">
                <a:effectLst/>
              </a:rPr>
            </a:br>
            <a:r>
              <a:rPr lang="pt-BR" sz="2400" b="1" i="1" dirty="0">
                <a:effectLst/>
              </a:rPr>
              <a:t>c) </a:t>
            </a:r>
            <a:r>
              <a:rPr lang="pt-BR" sz="2400" i="1" dirty="0">
                <a:effectLst/>
              </a:rPr>
              <a:t>os indígenas são mais bárbaros do que os europeus, pois não conhecem a virtude cristã da piedade.</a:t>
            </a:r>
            <a:br>
              <a:rPr lang="pt-BR" sz="2400" i="1" dirty="0">
                <a:effectLst/>
              </a:rPr>
            </a:br>
            <a:r>
              <a:rPr lang="pt-BR" sz="2400" b="1" i="1" dirty="0">
                <a:effectLst/>
              </a:rPr>
              <a:t>d) </a:t>
            </a:r>
            <a:r>
              <a:rPr lang="pt-BR" sz="2400" i="1" dirty="0">
                <a:effectLst/>
              </a:rPr>
              <a:t>a barbárie é um comportamento social que pressupõe a ausência de uma cultura civilizada e racional.</a:t>
            </a:r>
            <a:br>
              <a:rPr lang="pt-BR" sz="2400" i="1" dirty="0">
                <a:effectLst/>
              </a:rPr>
            </a:br>
            <a:r>
              <a:rPr lang="pt-BR" sz="2400" b="1" i="1" dirty="0">
                <a:effectLst/>
              </a:rPr>
              <a:t>e) </a:t>
            </a:r>
            <a:r>
              <a:rPr lang="pt-BR" sz="2400" i="1" dirty="0">
                <a:effectLst/>
              </a:rPr>
              <a:t>a ingenuidade dos indígenas equivale à racionalidade dos europeus, o que explica que os seus costumes são similares.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0449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A8C3B-A42D-421B-A3D4-49CE04344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23E2BBF-7F2C-474E-9A16-419F2B1FB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497E1948-C072-459C-BA8D-6B14608AA0A9}"/>
              </a:ext>
            </a:extLst>
          </p:cNvPr>
          <p:cNvSpPr txBox="1">
            <a:spLocks/>
          </p:cNvSpPr>
          <p:nvPr/>
        </p:nvSpPr>
        <p:spPr>
          <a:xfrm rot="20217017">
            <a:off x="1141413" y="1898372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600">
                <a:latin typeface="Algerian" panose="04020705040A02060702" pitchFamily="82" charset="0"/>
              </a:rPr>
              <a:t>BLZ</a:t>
            </a:r>
            <a:endParaRPr lang="pt-BR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407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D7A6DE-958C-48CA-A277-A8F0D7E53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27FF481-D9C9-4CEE-84BF-2836A558D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6811B7F-DB6F-4D74-A41E-B90897953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467" y="0"/>
            <a:ext cx="4242870" cy="318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88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054B00-0B58-4ECC-AA89-06BDA8C4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4B4D282-C853-46A5-8CAA-B12B13380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57391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F08AD7E-12A1-41F0-80A3-4EE1FC8E2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090" y="4890051"/>
            <a:ext cx="4577909" cy="201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4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377FE-47D4-4F12-8786-4ACC03B81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14300"/>
            <a:ext cx="9905998" cy="1478526"/>
          </a:xfrm>
        </p:spPr>
        <p:txBody>
          <a:bodyPr>
            <a:normAutofit/>
          </a:bodyPr>
          <a:lstStyle/>
          <a:p>
            <a:pPr algn="ctr"/>
            <a:r>
              <a:rPr lang="pt-BR" sz="6000" u="sng" dirty="0">
                <a:latin typeface="Algerian" panose="04020705040A02060702" pitchFamily="82" charset="0"/>
              </a:rPr>
              <a:t>Contexto</a:t>
            </a:r>
            <a:r>
              <a:rPr lang="pt-BR" sz="6000" dirty="0">
                <a:latin typeface="Algerian" panose="04020705040A02060702" pitchFamily="82" charset="0"/>
              </a:rPr>
              <a:t> </a:t>
            </a:r>
            <a:r>
              <a:rPr lang="pt-BR" sz="6000" u="sng" dirty="0">
                <a:latin typeface="Algerian" panose="04020705040A02060702" pitchFamily="82" charset="0"/>
              </a:rPr>
              <a:t>histórico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9B67211-4441-40D6-92F8-50F5F03AD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848" y="1441501"/>
            <a:ext cx="3775792" cy="2831844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C4AF463-02EE-4DAD-95C0-CC2793657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699" y="1592826"/>
            <a:ext cx="4572000" cy="3429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A7FB25E-F733-4805-90F8-DAD7875D9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564" y="4695363"/>
            <a:ext cx="3222019" cy="181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14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15848E-310B-4A60-BEC6-00A360A4E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6261"/>
            <a:ext cx="9905998" cy="1596888"/>
          </a:xfrm>
        </p:spPr>
        <p:txBody>
          <a:bodyPr>
            <a:normAutofit/>
          </a:bodyPr>
          <a:lstStyle/>
          <a:p>
            <a:pPr algn="ctr"/>
            <a:r>
              <a:rPr lang="pt-BR" sz="4400" u="sng" dirty="0">
                <a:latin typeface="Algerian" panose="04020705040A02060702" pitchFamily="82" charset="0"/>
              </a:rPr>
              <a:t>Pensamentos:</a:t>
            </a:r>
            <a:r>
              <a:rPr lang="pt-BR" sz="4400" dirty="0">
                <a:latin typeface="Algerian" panose="04020705040A02060702" pitchFamily="82" charset="0"/>
              </a:rPr>
              <a:t> </a:t>
            </a:r>
            <a:r>
              <a:rPr lang="pt-BR" sz="4400" u="sng" dirty="0" err="1">
                <a:latin typeface="Algerian" panose="04020705040A02060702" pitchFamily="82" charset="0"/>
              </a:rPr>
              <a:t>michel</a:t>
            </a:r>
            <a:r>
              <a:rPr lang="pt-BR" sz="4400" dirty="0">
                <a:latin typeface="Algerian" panose="04020705040A02060702" pitchFamily="82" charset="0"/>
              </a:rPr>
              <a:t> </a:t>
            </a:r>
            <a:r>
              <a:rPr lang="pt-BR" sz="4400" u="sng" dirty="0">
                <a:latin typeface="Algerian" panose="04020705040A02060702" pitchFamily="82" charset="0"/>
              </a:rPr>
              <a:t>de</a:t>
            </a:r>
            <a:r>
              <a:rPr lang="pt-BR" sz="4400" dirty="0">
                <a:latin typeface="Algerian" panose="04020705040A02060702" pitchFamily="82" charset="0"/>
              </a:rPr>
              <a:t> </a:t>
            </a:r>
            <a:r>
              <a:rPr lang="pt-BR" sz="4400" u="sng" dirty="0" err="1">
                <a:latin typeface="Algerian" panose="04020705040A02060702" pitchFamily="82" charset="0"/>
              </a:rPr>
              <a:t>montaigne</a:t>
            </a:r>
            <a:endParaRPr lang="pt-BR" sz="4400" u="sng" dirty="0">
              <a:latin typeface="Algerian" panose="04020705040A02060702" pitchFamily="82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EBFA70-0254-466C-8C02-B4C1382B9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15548"/>
            <a:ext cx="10742611" cy="4797287"/>
          </a:xfrm>
        </p:spPr>
        <p:txBody>
          <a:bodyPr>
            <a:normAutofit/>
          </a:bodyPr>
          <a:lstStyle/>
          <a:p>
            <a:r>
              <a:rPr lang="pt-BR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O livre pensar </a:t>
            </a:r>
            <a:r>
              <a:rPr lang="pt-BR" sz="32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</a:t>
            </a:r>
            <a:r>
              <a:rPr lang="pt-BR" sz="3200" b="1" dirty="0"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 Inspiração Cética;</a:t>
            </a:r>
          </a:p>
          <a:p>
            <a:pPr lvl="1"/>
            <a:r>
              <a:rPr lang="pt-BR" sz="2800" dirty="0">
                <a:solidFill>
                  <a:srgbClr val="FFC000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Também em Sócrates;</a:t>
            </a:r>
          </a:p>
          <a:p>
            <a:r>
              <a:rPr lang="pt-BR" sz="3200" b="1" dirty="0"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Uma filosofia “sem amarras”;</a:t>
            </a:r>
          </a:p>
          <a:p>
            <a:pPr lvl="1"/>
            <a:r>
              <a:rPr lang="pt-BR" sz="2800" dirty="0">
                <a:solidFill>
                  <a:srgbClr val="FFC000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O que eu sei? </a:t>
            </a:r>
          </a:p>
          <a:p>
            <a:pPr lvl="2"/>
            <a:r>
              <a:rPr lang="pt-BR" sz="2400" dirty="0">
                <a:solidFill>
                  <a:srgbClr val="00B0F0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Conhecimento não lapidado;</a:t>
            </a:r>
          </a:p>
          <a:p>
            <a:pPr lvl="2"/>
            <a:r>
              <a:rPr lang="pt-BR" sz="2400" dirty="0">
                <a:solidFill>
                  <a:srgbClr val="00B0F0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Contraditório;</a:t>
            </a:r>
          </a:p>
          <a:p>
            <a:pPr lvl="2"/>
            <a:r>
              <a:rPr lang="pt-BR" sz="2400" dirty="0">
                <a:solidFill>
                  <a:srgbClr val="00B0F0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Aberta a todos </a:t>
            </a:r>
            <a:r>
              <a:rPr lang="pt-BR" sz="24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</a:t>
            </a:r>
            <a:r>
              <a:rPr lang="pt-BR" sz="2400" dirty="0">
                <a:solidFill>
                  <a:srgbClr val="00B0F0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 </a:t>
            </a:r>
            <a:r>
              <a:rPr lang="pt-BR" sz="2400" dirty="0">
                <a:solidFill>
                  <a:srgbClr val="FFC000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Até crianças;</a:t>
            </a:r>
          </a:p>
          <a:p>
            <a:pPr lvl="2"/>
            <a:r>
              <a:rPr lang="pt-BR" sz="2400" dirty="0">
                <a:solidFill>
                  <a:srgbClr val="00B0F0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Divertida;</a:t>
            </a:r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EAF7F8C-5858-4206-91B8-34A841CE3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436" y="4094922"/>
            <a:ext cx="1957800" cy="2670312"/>
          </a:xfrm>
          <a:prstGeom prst="rect">
            <a:avLst/>
          </a:prstGeom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A8FB5EA8-893D-4A11-A187-83ED02EA1682}"/>
              </a:ext>
            </a:extLst>
          </p:cNvPr>
          <p:cNvSpPr/>
          <p:nvPr/>
        </p:nvSpPr>
        <p:spPr>
          <a:xfrm>
            <a:off x="8454887" y="1987826"/>
            <a:ext cx="3260035" cy="1643270"/>
          </a:xfrm>
          <a:prstGeom prst="wedgeEllipseCallout">
            <a:avLst/>
          </a:prstGeom>
          <a:noFill/>
          <a:ln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“O que pensa o homem quando se permite pensar sem amarras?”</a:t>
            </a:r>
          </a:p>
        </p:txBody>
      </p:sp>
    </p:spTree>
    <p:extLst>
      <p:ext uri="{BB962C8B-B14F-4D97-AF65-F5344CB8AC3E}">
        <p14:creationId xmlns:p14="http://schemas.microsoft.com/office/powerpoint/2010/main" val="2477122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C706B-5C0D-432C-A1E9-C258E5B82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14300"/>
            <a:ext cx="9905998" cy="1144657"/>
          </a:xfrm>
        </p:spPr>
        <p:txBody>
          <a:bodyPr>
            <a:normAutofit/>
          </a:bodyPr>
          <a:lstStyle/>
          <a:p>
            <a:pPr algn="ctr"/>
            <a:r>
              <a:rPr lang="pt-BR" sz="6000" u="sng" dirty="0">
                <a:latin typeface="Algerian" panose="04020705040A02060702" pitchFamily="82" charset="0"/>
              </a:rPr>
              <a:t>REFLEXÕES</a:t>
            </a:r>
            <a:r>
              <a:rPr lang="pt-BR" sz="6000" dirty="0">
                <a:latin typeface="Algerian" panose="04020705040A02060702" pitchFamily="82" charset="0"/>
              </a:rPr>
              <a:t> </a:t>
            </a:r>
            <a:r>
              <a:rPr lang="pt-BR" sz="6000" u="sng" dirty="0">
                <a:latin typeface="Algerian" panose="04020705040A02060702" pitchFamily="82" charset="0"/>
              </a:rPr>
              <a:t>GERAIS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519659-8AA1-4F2B-8ED8-4C320E915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5" y="1166191"/>
            <a:ext cx="10926756" cy="5577509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SimSun" panose="02010600030101010101" pitchFamily="2" charset="-122"/>
                <a:ea typeface="SimSun" panose="02010600030101010101" pitchFamily="2" charset="-122"/>
              </a:rPr>
              <a:t>UM FILÓSOFO CÉTICO </a:t>
            </a:r>
            <a:r>
              <a:rPr lang="pt-BR" sz="2800" dirty="0">
                <a:latin typeface="SimSun" panose="02010600030101010101" pitchFamily="2" charset="-122"/>
                <a:ea typeface="SimSun" panose="02010600030101010101" pitchFamily="2" charset="-122"/>
              </a:rPr>
              <a:t>– </a:t>
            </a:r>
            <a:r>
              <a:rPr lang="pt-BR" sz="2800" b="1" dirty="0">
                <a:latin typeface="SimSun" panose="02010600030101010101" pitchFamily="2" charset="-122"/>
                <a:ea typeface="SimSun" panose="02010600030101010101" pitchFamily="2" charset="-122"/>
              </a:rPr>
              <a:t>UMA FILOSOFIA DESCOMPROMISSADA.</a:t>
            </a:r>
          </a:p>
          <a:p>
            <a:r>
              <a:rPr lang="pt-BR" sz="2800" b="1" dirty="0">
                <a:solidFill>
                  <a:srgbClr val="FFC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O ser humano:</a:t>
            </a:r>
          </a:p>
          <a:p>
            <a:pPr lvl="1"/>
            <a:r>
              <a:rPr lang="pt-BR" sz="2400" dirty="0">
                <a:solidFill>
                  <a:srgbClr val="00B0F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Pequeno e sem importância para o cosmos;</a:t>
            </a:r>
          </a:p>
          <a:p>
            <a:pPr lvl="1"/>
            <a:r>
              <a:rPr lang="pt-BR" sz="2400" dirty="0">
                <a:solidFill>
                  <a:srgbClr val="00B0F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Consciência de fragilidade e finitude;</a:t>
            </a:r>
          </a:p>
          <a:p>
            <a:pPr lvl="1"/>
            <a:r>
              <a:rPr lang="pt-BR" sz="2400" dirty="0">
                <a:solidFill>
                  <a:srgbClr val="00B0F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Busca por uma vida digna até o fim óbvio;</a:t>
            </a:r>
          </a:p>
          <a:p>
            <a:r>
              <a:rPr lang="pt-BR" sz="2800" b="1" dirty="0">
                <a:solidFill>
                  <a:srgbClr val="FFC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Educação</a:t>
            </a:r>
            <a:r>
              <a:rPr lang="pt-BR" sz="2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pt-BR" sz="28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</a:t>
            </a:r>
            <a:r>
              <a:rPr lang="pt-BR" sz="2800" dirty="0"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 </a:t>
            </a:r>
            <a:r>
              <a:rPr lang="pt-BR" sz="2800" b="1" dirty="0">
                <a:solidFill>
                  <a:srgbClr val="FFC000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Inspiração para Rousseau;</a:t>
            </a:r>
          </a:p>
          <a:p>
            <a:pPr lvl="1"/>
            <a:r>
              <a:rPr lang="pt-BR" sz="2400" b="1" u="sng" dirty="0">
                <a:solidFill>
                  <a:srgbClr val="00B0F0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Cabeças bem feitas</a:t>
            </a:r>
            <a:r>
              <a:rPr lang="pt-BR" sz="2400" b="1" dirty="0">
                <a:solidFill>
                  <a:srgbClr val="00B0F0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 </a:t>
            </a:r>
            <a:r>
              <a:rPr lang="pt-BR" sz="24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x</a:t>
            </a:r>
            <a:r>
              <a:rPr lang="pt-BR" sz="2400" dirty="0"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 Cabeças cheias;</a:t>
            </a:r>
          </a:p>
          <a:p>
            <a:pPr lvl="1"/>
            <a:r>
              <a:rPr lang="pt-BR" sz="2400" dirty="0">
                <a:solidFill>
                  <a:srgbClr val="00B0F0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Educar para a “aventura da vida” </a:t>
            </a:r>
            <a:r>
              <a:rPr lang="pt-BR" sz="24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</a:t>
            </a:r>
            <a:r>
              <a:rPr lang="pt-BR" sz="2400" dirty="0"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 </a:t>
            </a:r>
            <a:r>
              <a:rPr lang="pt-BR" sz="2400" dirty="0">
                <a:solidFill>
                  <a:srgbClr val="00B0F0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Afastados dos pais;</a:t>
            </a:r>
          </a:p>
          <a:p>
            <a:pPr lvl="1"/>
            <a:r>
              <a:rPr lang="pt-BR" sz="2400" dirty="0">
                <a:solidFill>
                  <a:srgbClr val="00B0F0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Crítico da memorização;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F4FC1D1-4905-4190-AF43-A0CB391FC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9700" y="2081366"/>
            <a:ext cx="3251645" cy="399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99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2119F-BB5F-442C-9DB3-FB5F53F8E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14300"/>
            <a:ext cx="9905998" cy="1316294"/>
          </a:xfrm>
        </p:spPr>
        <p:txBody>
          <a:bodyPr>
            <a:normAutofit/>
          </a:bodyPr>
          <a:lstStyle/>
          <a:p>
            <a:pPr algn="ctr"/>
            <a:r>
              <a:rPr lang="pt-BR" sz="6000" u="sng" dirty="0">
                <a:latin typeface="Algerian" panose="04020705040A02060702" pitchFamily="82" charset="0"/>
              </a:rPr>
              <a:t>Reflexões</a:t>
            </a:r>
            <a:r>
              <a:rPr lang="pt-BR" sz="6000" dirty="0">
                <a:latin typeface="Algerian" panose="04020705040A02060702" pitchFamily="82" charset="0"/>
              </a:rPr>
              <a:t> </a:t>
            </a:r>
            <a:r>
              <a:rPr lang="pt-BR" sz="6000" u="sng" dirty="0">
                <a:latin typeface="Algerian" panose="04020705040A02060702" pitchFamily="82" charset="0"/>
              </a:rPr>
              <a:t>gerais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874AB1-86AB-4E7D-AF6E-DA245CF6C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4" y="1258958"/>
            <a:ext cx="10901637" cy="5484742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FFC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Filosofar é aprender a morrer:.</a:t>
            </a:r>
          </a:p>
          <a:p>
            <a:pPr lvl="1"/>
            <a:r>
              <a:rPr lang="pt-BR" sz="3200" b="1" dirty="0">
                <a:solidFill>
                  <a:srgbClr val="00B0F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Fonte de insatisfação </a:t>
            </a:r>
            <a:r>
              <a:rPr lang="pt-BR" sz="32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</a:t>
            </a:r>
            <a:r>
              <a:rPr lang="pt-BR" sz="3200" b="1" dirty="0">
                <a:solidFill>
                  <a:srgbClr val="FFC000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 </a:t>
            </a:r>
            <a:r>
              <a:rPr lang="pt-BR" sz="3200" b="1" dirty="0">
                <a:solidFill>
                  <a:srgbClr val="00B0F0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Corpo perfeito;</a:t>
            </a:r>
            <a:endParaRPr lang="pt-BR" sz="3200" dirty="0">
              <a:solidFill>
                <a:srgbClr val="00B0F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pt-BR" sz="3200" dirty="0">
                <a:solidFill>
                  <a:srgbClr val="00B0F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Impossível </a:t>
            </a:r>
            <a:r>
              <a:rPr lang="pt-BR" sz="3200" dirty="0">
                <a:latin typeface="SimSun" panose="02010600030101010101" pitchFamily="2" charset="-122"/>
                <a:ea typeface="SimSun" panose="02010600030101010101" pitchFamily="2" charset="-122"/>
              </a:rPr>
              <a:t>(inútil) </a:t>
            </a:r>
            <a:r>
              <a:rPr lang="pt-BR" sz="3200" dirty="0">
                <a:solidFill>
                  <a:srgbClr val="00B0F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conhecer o divino </a:t>
            </a:r>
            <a:r>
              <a:rPr lang="pt-BR" sz="32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 </a:t>
            </a:r>
            <a:r>
              <a:rPr lang="pt-BR" sz="3200" dirty="0"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Escolástica;</a:t>
            </a:r>
          </a:p>
          <a:p>
            <a:pPr lvl="1"/>
            <a:r>
              <a:rPr lang="pt-BR" sz="3200" dirty="0">
                <a:solidFill>
                  <a:srgbClr val="00B0F0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No mundo real na há trânsito do divino;</a:t>
            </a:r>
          </a:p>
          <a:p>
            <a:pPr lvl="1"/>
            <a:r>
              <a:rPr lang="pt-BR" sz="3200" dirty="0">
                <a:solidFill>
                  <a:srgbClr val="00B0F0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Criador e criatura não se envolvem;</a:t>
            </a:r>
            <a:endParaRPr lang="pt-BR" sz="3200" dirty="0">
              <a:solidFill>
                <a:srgbClr val="00B0F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BD436A8-38C1-441A-9B22-3D0330BA5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802" y="4389728"/>
            <a:ext cx="2493819" cy="243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39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D5F56-45BE-44DF-9741-B021953F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272" y="125896"/>
            <a:ext cx="9905998" cy="1292087"/>
          </a:xfrm>
        </p:spPr>
        <p:txBody>
          <a:bodyPr>
            <a:normAutofit/>
          </a:bodyPr>
          <a:lstStyle/>
          <a:p>
            <a:pPr algn="ctr"/>
            <a:r>
              <a:rPr lang="pt-BR" sz="7200" u="sng" dirty="0">
                <a:latin typeface="Algerian" panose="04020705040A02060702" pitchFamily="82" charset="0"/>
              </a:rPr>
              <a:t>Reflexões</a:t>
            </a:r>
            <a:r>
              <a:rPr lang="pt-BR" sz="7200" dirty="0">
                <a:latin typeface="Algerian" panose="04020705040A02060702" pitchFamily="82" charset="0"/>
              </a:rPr>
              <a:t> </a:t>
            </a:r>
            <a:r>
              <a:rPr lang="pt-BR" sz="7200" u="sng" dirty="0">
                <a:latin typeface="Algerian" panose="04020705040A02060702" pitchFamily="82" charset="0"/>
              </a:rPr>
              <a:t>gerais</a:t>
            </a:r>
            <a:endParaRPr lang="pt-BR" sz="7200" u="sng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4E776A-5A74-4969-9EE0-F777CDC6A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1417983"/>
            <a:ext cx="10835376" cy="5314121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Questionamento Cultural de sua época:</a:t>
            </a:r>
          </a:p>
          <a:p>
            <a:pPr lvl="1"/>
            <a:r>
              <a:rPr lang="pt-BR" sz="3200" dirty="0">
                <a:solidFill>
                  <a:srgbClr val="FFC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“Descobrimento” do novo mundo;</a:t>
            </a:r>
          </a:p>
          <a:p>
            <a:pPr lvl="1"/>
            <a:r>
              <a:rPr lang="pt-BR" sz="3200" dirty="0">
                <a:solidFill>
                  <a:srgbClr val="FFC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Choque cultural;</a:t>
            </a:r>
          </a:p>
          <a:p>
            <a:pPr lvl="1"/>
            <a:r>
              <a:rPr lang="pt-BR" sz="3200" dirty="0">
                <a:solidFill>
                  <a:srgbClr val="FFC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Quem é o “Selvagem”?</a:t>
            </a:r>
          </a:p>
          <a:p>
            <a:endParaRPr lang="pt-BR" sz="3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pt-BR" sz="3600" dirty="0">
                <a:solidFill>
                  <a:srgbClr val="00B0F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Compreensão Cultural;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78FE1F7-DDDE-40B2-BC85-F61880A30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497" y="1562100"/>
            <a:ext cx="2564503" cy="332532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5E99E51-C2B9-4B4A-A8A8-5C9360E7E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226" y="3550015"/>
            <a:ext cx="3677271" cy="304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32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9ABDB8-4D60-4A92-BB41-154D6FA2C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85531"/>
            <a:ext cx="9905998" cy="139147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u="sng" dirty="0">
                <a:latin typeface="Algerian" panose="04020705040A02060702" pitchFamily="82" charset="0"/>
              </a:rPr>
              <a:t>Pensamentos:</a:t>
            </a:r>
            <a:r>
              <a:rPr lang="pt-BR" sz="4400" dirty="0">
                <a:latin typeface="Algerian" panose="04020705040A02060702" pitchFamily="82" charset="0"/>
              </a:rPr>
              <a:t> </a:t>
            </a:r>
            <a:r>
              <a:rPr lang="pt-BR" sz="4400" u="sng" dirty="0" err="1">
                <a:latin typeface="Algerian" panose="04020705040A02060702" pitchFamily="82" charset="0"/>
              </a:rPr>
              <a:t>michel</a:t>
            </a:r>
            <a:r>
              <a:rPr lang="pt-BR" sz="4400" dirty="0">
                <a:latin typeface="Algerian" panose="04020705040A02060702" pitchFamily="82" charset="0"/>
              </a:rPr>
              <a:t> </a:t>
            </a:r>
            <a:r>
              <a:rPr lang="pt-BR" sz="4400" u="sng" dirty="0">
                <a:latin typeface="Algerian" panose="04020705040A02060702" pitchFamily="82" charset="0"/>
              </a:rPr>
              <a:t>de</a:t>
            </a:r>
            <a:r>
              <a:rPr lang="pt-BR" sz="4400" dirty="0">
                <a:latin typeface="Algerian" panose="04020705040A02060702" pitchFamily="82" charset="0"/>
              </a:rPr>
              <a:t> </a:t>
            </a:r>
            <a:r>
              <a:rPr lang="pt-BR" sz="4400" u="sng" dirty="0" err="1">
                <a:latin typeface="Algerian" panose="04020705040A02060702" pitchFamily="82" charset="0"/>
              </a:rPr>
              <a:t>montaigne</a:t>
            </a:r>
            <a:endParaRPr lang="pt-BR" sz="4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C2AB39-9522-4045-BAE7-65E4A12B7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" y="1311965"/>
            <a:ext cx="10941394" cy="5208105"/>
          </a:xfrm>
        </p:spPr>
        <p:txBody>
          <a:bodyPr/>
          <a:lstStyle/>
          <a:p>
            <a:r>
              <a:rPr lang="pt-BR" sz="2800" b="1" dirty="0"/>
              <a:t>“A fama e a tranquilidade nunca podem ser companheiras”.</a:t>
            </a:r>
          </a:p>
          <a:p>
            <a:endParaRPr lang="pt-BR" sz="2800" dirty="0"/>
          </a:p>
          <a:p>
            <a:r>
              <a:rPr lang="pt-BR" sz="2800" b="1" dirty="0">
                <a:solidFill>
                  <a:srgbClr val="FFC000"/>
                </a:solidFill>
              </a:rPr>
              <a:t>O desejo de glória aos olhos dos outros;</a:t>
            </a:r>
          </a:p>
          <a:p>
            <a:pPr lvl="1"/>
            <a:r>
              <a:rPr lang="pt-BR" sz="2400" dirty="0">
                <a:solidFill>
                  <a:srgbClr val="00B0F0"/>
                </a:solidFill>
              </a:rPr>
              <a:t>Não pensar na aprovação ou admiração;</a:t>
            </a:r>
          </a:p>
          <a:p>
            <a:pPr lvl="1"/>
            <a:r>
              <a:rPr lang="pt-BR" sz="2400" dirty="0">
                <a:solidFill>
                  <a:srgbClr val="00B0F0"/>
                </a:solidFill>
              </a:rPr>
              <a:t>Leva a corrupção;</a:t>
            </a:r>
          </a:p>
          <a:p>
            <a:pPr lvl="1"/>
            <a:r>
              <a:rPr lang="pt-BR" sz="2400" dirty="0">
                <a:solidFill>
                  <a:srgbClr val="00B0F0"/>
                </a:solidFill>
              </a:rPr>
              <a:t>Reduz o esforço </a:t>
            </a:r>
            <a:r>
              <a:rPr lang="pt-BR" sz="2400" dirty="0">
                <a:solidFill>
                  <a:schemeClr val="tx1">
                    <a:lumMod val="95000"/>
                  </a:schemeClr>
                </a:solidFill>
              </a:rPr>
              <a:t>(Se não tiver plateia); </a:t>
            </a:r>
          </a:p>
          <a:p>
            <a:pPr lvl="1"/>
            <a:r>
              <a:rPr lang="pt-BR" sz="2400" dirty="0">
                <a:solidFill>
                  <a:srgbClr val="00B0F0"/>
                </a:solidFill>
              </a:rPr>
              <a:t>Oposição a Maquiavel;</a:t>
            </a:r>
          </a:p>
          <a:p>
            <a:pPr lvl="1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C8DF7E-B8D9-4DF3-BFB8-F44EF1F47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46" y="381496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1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h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TM03457485[[fn=Malha]]</Template>
  <TotalTime>321</TotalTime>
  <Words>1085</Words>
  <Application>Microsoft Office PowerPoint</Application>
  <PresentationFormat>Widescreen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SimSun</vt:lpstr>
      <vt:lpstr>Algerian</vt:lpstr>
      <vt:lpstr>Arial</vt:lpstr>
      <vt:lpstr>Century Gothic</vt:lpstr>
      <vt:lpstr>Helvetica</vt:lpstr>
      <vt:lpstr>Wingdings</vt:lpstr>
      <vt:lpstr>Malha</vt:lpstr>
      <vt:lpstr>filosofia</vt:lpstr>
      <vt:lpstr>Apresentação do PowerPoint</vt:lpstr>
      <vt:lpstr>Apresentação do PowerPoint</vt:lpstr>
      <vt:lpstr>Contexto histórico</vt:lpstr>
      <vt:lpstr>Pensamentos: michel de montaigne</vt:lpstr>
      <vt:lpstr>REFLEXÕES GERAIS</vt:lpstr>
      <vt:lpstr>Reflexões gerais</vt:lpstr>
      <vt:lpstr>Reflexões gerais</vt:lpstr>
      <vt:lpstr>Pensamentos: michel de montaigne</vt:lpstr>
      <vt:lpstr>Pensamentos: michel de montaigne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Luiz Zeni</dc:creator>
  <cp:lastModifiedBy>Claudia Frassetto</cp:lastModifiedBy>
  <cp:revision>48</cp:revision>
  <dcterms:created xsi:type="dcterms:W3CDTF">2018-10-08T19:55:11Z</dcterms:created>
  <dcterms:modified xsi:type="dcterms:W3CDTF">2025-06-25T10:50:34Z</dcterms:modified>
</cp:coreProperties>
</file>