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58" r:id="rId4"/>
    <p:sldId id="259" r:id="rId5"/>
    <p:sldId id="286" r:id="rId6"/>
    <p:sldId id="291" r:id="rId7"/>
    <p:sldId id="263" r:id="rId8"/>
    <p:sldId id="264" r:id="rId9"/>
    <p:sldId id="260" r:id="rId10"/>
    <p:sldId id="292" r:id="rId11"/>
    <p:sldId id="293" r:id="rId12"/>
    <p:sldId id="261" r:id="rId13"/>
    <p:sldId id="262" r:id="rId14"/>
    <p:sldId id="265" r:id="rId15"/>
    <p:sldId id="294" r:id="rId16"/>
    <p:sldId id="295" r:id="rId17"/>
    <p:sldId id="269" r:id="rId18"/>
    <p:sldId id="266" r:id="rId19"/>
    <p:sldId id="270" r:id="rId20"/>
    <p:sldId id="271" r:id="rId21"/>
    <p:sldId id="296" r:id="rId22"/>
    <p:sldId id="297" r:id="rId23"/>
    <p:sldId id="273" r:id="rId24"/>
    <p:sldId id="298" r:id="rId25"/>
    <p:sldId id="299" r:id="rId26"/>
    <p:sldId id="287" r:id="rId27"/>
    <p:sldId id="300" r:id="rId28"/>
    <p:sldId id="301" r:id="rId29"/>
    <p:sldId id="275" r:id="rId30"/>
    <p:sldId id="272" r:id="rId31"/>
    <p:sldId id="276" r:id="rId32"/>
    <p:sldId id="288" r:id="rId33"/>
    <p:sldId id="279" r:id="rId34"/>
    <p:sldId id="285" r:id="rId35"/>
    <p:sldId id="281" r:id="rId36"/>
    <p:sldId id="278" r:id="rId37"/>
    <p:sldId id="280" r:id="rId38"/>
    <p:sldId id="282" r:id="rId39"/>
    <p:sldId id="283" r:id="rId40"/>
    <p:sldId id="284" r:id="rId41"/>
    <p:sldId id="27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0"/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DDB8E-8F4E-4476-A6C9-7F74B6469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pt-BR" sz="13800" dirty="0">
                <a:solidFill>
                  <a:schemeClr val="bg1"/>
                </a:solidFill>
                <a:latin typeface="Algerian" panose="04020705040A02060702" pitchFamily="82" charset="0"/>
              </a:rPr>
              <a:t>filosofia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238179-63C8-49CC-994E-BD71E61B9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Professor ALEXANDRE</a:t>
            </a:r>
          </a:p>
        </p:txBody>
      </p:sp>
    </p:spTree>
    <p:extLst>
      <p:ext uri="{BB962C8B-B14F-4D97-AF65-F5344CB8AC3E}">
        <p14:creationId xmlns:p14="http://schemas.microsoft.com/office/powerpoint/2010/main" val="67328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8F1AC-F05A-6093-50AB-0D9C86D62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AE7F3-710F-928E-72DA-74A88823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BF6B93-1956-F7CF-A757-B90894C4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blz - Desenho de porfabia - Gartic">
            <a:extLst>
              <a:ext uri="{FF2B5EF4-FFF2-40B4-BE49-F238E27FC236}">
                <a16:creationId xmlns:a16="http://schemas.microsoft.com/office/drawing/2014/main" id="{F389144C-285A-27EF-3669-03720596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428750"/>
            <a:ext cx="4857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5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E4573-E505-65C3-5FF3-330AF0AC3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e 3 Keys to Bar Exam Success">
            <a:extLst>
              <a:ext uri="{FF2B5EF4-FFF2-40B4-BE49-F238E27FC236}">
                <a16:creationId xmlns:a16="http://schemas.microsoft.com/office/drawing/2014/main" id="{FB4F7F12-4D9D-614F-D368-34C07190A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159347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526516E-8FA1-0092-CB6D-389133C01118}"/>
              </a:ext>
            </a:extLst>
          </p:cNvPr>
          <p:cNvSpPr txBox="1"/>
          <p:nvPr/>
        </p:nvSpPr>
        <p:spPr>
          <a:xfrm>
            <a:off x="6602506" y="2595283"/>
            <a:ext cx="4894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A</a:t>
            </a:r>
            <a:r>
              <a:rPr kumimoji="0" lang="pt-BR" sz="6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pt-BR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MORTE</a:t>
            </a:r>
            <a:r>
              <a:rPr kumimoji="0" lang="pt-BR" sz="6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pt-BR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DE</a:t>
            </a:r>
            <a:r>
              <a:rPr kumimoji="0" lang="pt-BR" sz="6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pt-BR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DEUS</a:t>
            </a:r>
          </a:p>
        </p:txBody>
      </p:sp>
    </p:spTree>
    <p:extLst>
      <p:ext uri="{BB962C8B-B14F-4D97-AF65-F5344CB8AC3E}">
        <p14:creationId xmlns:p14="http://schemas.microsoft.com/office/powerpoint/2010/main" val="256180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D19F255-96F1-41FC-B161-F699D187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18" y="208309"/>
            <a:ext cx="9906000" cy="1477961"/>
          </a:xfrm>
        </p:spPr>
        <p:txBody>
          <a:bodyPr>
            <a:normAutofit/>
          </a:bodyPr>
          <a:lstStyle/>
          <a:p>
            <a:pPr algn="ctr"/>
            <a:r>
              <a:rPr lang="pt-BR" sz="6000" u="sng" dirty="0">
                <a:solidFill>
                  <a:schemeClr val="accent5"/>
                </a:solidFill>
                <a:latin typeface="Algerian" panose="04020705040A02060702" pitchFamily="82" charset="0"/>
              </a:rPr>
              <a:t>A</a:t>
            </a:r>
            <a:r>
              <a:rPr lang="pt-BR" sz="6000" dirty="0">
                <a:solidFill>
                  <a:schemeClr val="accent5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accent5"/>
                </a:solidFill>
                <a:latin typeface="Algerian" panose="04020705040A02060702" pitchFamily="82" charset="0"/>
              </a:rPr>
              <a:t>TRAGÉDIA</a:t>
            </a:r>
            <a:r>
              <a:rPr lang="pt-BR" sz="6000" dirty="0">
                <a:solidFill>
                  <a:schemeClr val="accent5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accent5"/>
                </a:solidFill>
                <a:latin typeface="Algerian" panose="04020705040A02060702" pitchFamily="82" charset="0"/>
              </a:rPr>
              <a:t>GREGA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A2490CB-F9CA-44E6-B12B-5D58474AB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2249486"/>
            <a:ext cx="4878392" cy="823912"/>
          </a:xfrm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3" algn="ctr"/>
            <a:r>
              <a:rPr lang="pt-BR" sz="3600" b="0" dirty="0">
                <a:solidFill>
                  <a:schemeClr val="bg1"/>
                </a:solidFill>
                <a:latin typeface="Algerian" panose="04020705040A02060702" pitchFamily="82" charset="0"/>
              </a:rPr>
              <a:t>APOLÍNEO</a:t>
            </a:r>
            <a:r>
              <a:rPr lang="pt-BR" dirty="0">
                <a:solidFill>
                  <a:schemeClr val="bg1"/>
                </a:solidFill>
                <a:latin typeface="Algerian" panose="04020705040A02060702" pitchFamily="82" charset="0"/>
              </a:rPr>
              <a:t>		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3C3B36-9C4B-4C83-9B7D-E959D7591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Razão.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Ordem.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Medida.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Equilíbrio.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Serenidade.</a:t>
            </a:r>
          </a:p>
          <a:p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4DEA901-84F4-4B55-ABC2-61812FCDA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18" y="2249485"/>
            <a:ext cx="4878392" cy="823912"/>
          </a:xfr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Algerian" panose="04020705040A02060702" pitchFamily="82" charset="0"/>
              </a:rPr>
              <a:t>DIONISÍACO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0AB8FF1F-100A-4BE2-946E-82D888E73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Emoção.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Caos.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Desmesura.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Excesso.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Paixão.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6798321-388C-49BF-B811-DC37754A0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200" y="18525"/>
            <a:ext cx="1858419" cy="20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7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4ABA5B5-318E-43F1-9C16-D9027CAE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7995"/>
            <a:ext cx="9905998" cy="1478570"/>
          </a:xfrm>
        </p:spPr>
        <p:txBody>
          <a:bodyPr/>
          <a:lstStyle/>
          <a:p>
            <a:pPr algn="ctr"/>
            <a:r>
              <a:rPr lang="pt-BR" sz="6600" u="sng" dirty="0">
                <a:solidFill>
                  <a:schemeClr val="accent5"/>
                </a:solidFill>
                <a:latin typeface="Algerian" panose="04020705040A02060702" pitchFamily="82" charset="0"/>
              </a:rPr>
              <a:t>TEORIAS</a:t>
            </a:r>
            <a:endParaRPr lang="pt-BR" u="sng" dirty="0">
              <a:solidFill>
                <a:schemeClr val="accent5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00FBBC7-DE24-4184-A44C-835E731C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1616565"/>
            <a:ext cx="11565834" cy="5009522"/>
          </a:xfrm>
        </p:spPr>
        <p:txBody>
          <a:bodyPr/>
          <a:lstStyle/>
          <a:p>
            <a:r>
              <a:rPr lang="pt-BR" b="1" dirty="0">
                <a:latin typeface="Comic Sans MS" panose="030F0702030302020204" pitchFamily="66" charset="0"/>
              </a:rPr>
              <a:t>Genealogia da moral: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Bem/Mau – Justo/Injusto </a:t>
            </a:r>
            <a:r>
              <a:rPr lang="pt-BR" sz="28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pt-BR" sz="2800" b="1" i="1" u="sng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Verdades absolutas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Criações humanas </a:t>
            </a:r>
            <a:r>
              <a:rPr lang="pt-BR" sz="28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pt-BR" sz="2800" b="1" i="1" u="sng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Frear a Vida.</a:t>
            </a:r>
          </a:p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Moral do Escravo/Rebanho: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Piedade – Bondade – Caridade...</a:t>
            </a:r>
          </a:p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Moral do Senhor: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Alegria – Criatividade – Afirmação da Vida...</a:t>
            </a:r>
            <a:endParaRPr lang="pt-B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BC43EBB-496A-4AC8-805F-A37F97246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148" y="2680445"/>
            <a:ext cx="38100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5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AC6BA-3E49-4E0D-AAB2-300DFA1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4FF8E2A8-845D-43E4-B3EF-EE7AB4724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35" y="2018923"/>
            <a:ext cx="4490760" cy="3134550"/>
          </a:xfrm>
        </p:spPr>
      </p:pic>
      <p:pic>
        <p:nvPicPr>
          <p:cNvPr id="4" name="Espaço Reservado para Conteúdo 3" descr="friedrich-nietzsche-35-tp-18-638.jpg">
            <a:extLst>
              <a:ext uri="{FF2B5EF4-FFF2-40B4-BE49-F238E27FC236}">
                <a16:creationId xmlns:a16="http://schemas.microsoft.com/office/drawing/2014/main" id="{41537209-9C30-48EA-9CF8-35873110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396" y="245166"/>
            <a:ext cx="5186015" cy="38895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9D57DB7-0594-46D5-98AB-339D47407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396" y="3781873"/>
            <a:ext cx="1731264" cy="2743200"/>
          </a:xfrm>
          <a:prstGeom prst="rect">
            <a:avLst/>
          </a:prstGeom>
        </p:spPr>
      </p:pic>
      <p:sp>
        <p:nvSpPr>
          <p:cNvPr id="3" name="Rolagem: Vertical 2">
            <a:extLst>
              <a:ext uri="{FF2B5EF4-FFF2-40B4-BE49-F238E27FC236}">
                <a16:creationId xmlns:a16="http://schemas.microsoft.com/office/drawing/2014/main" id="{6F722DCD-613C-9960-F9D5-8D40F69DE3AE}"/>
              </a:ext>
            </a:extLst>
          </p:cNvPr>
          <p:cNvSpPr/>
          <p:nvPr/>
        </p:nvSpPr>
        <p:spPr>
          <a:xfrm>
            <a:off x="8088923" y="4318782"/>
            <a:ext cx="3756074" cy="229405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Fim da estrutura religiosa do pensamento.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Bem </a:t>
            </a:r>
            <a:r>
              <a:rPr lang="pt-BR" sz="2400" dirty="0">
                <a:solidFill>
                  <a:srgbClr val="FF0000"/>
                </a:solidFill>
              </a:rPr>
              <a:t>x</a:t>
            </a:r>
            <a:r>
              <a:rPr lang="pt-BR" sz="2400" dirty="0"/>
              <a:t> Mal</a:t>
            </a:r>
          </a:p>
        </p:txBody>
      </p:sp>
    </p:spTree>
    <p:extLst>
      <p:ext uri="{BB962C8B-B14F-4D97-AF65-F5344CB8AC3E}">
        <p14:creationId xmlns:p14="http://schemas.microsoft.com/office/powerpoint/2010/main" val="3943958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E3E6F-5892-7CF5-0FFB-1400A67F1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46FCE-4B7C-C7E5-B2BA-10517A67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DEA0C9-5459-C0B8-AB81-08B6F9720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blz - Desenho de porfabia - Gartic">
            <a:extLst>
              <a:ext uri="{FF2B5EF4-FFF2-40B4-BE49-F238E27FC236}">
                <a16:creationId xmlns:a16="http://schemas.microsoft.com/office/drawing/2014/main" id="{8CA18562-C9C9-CD27-5C55-C0B22BDA5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428750"/>
            <a:ext cx="4857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03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378E2-8436-C431-3D86-2863D7EBA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e 3 Keys to Bar Exam Success">
            <a:extLst>
              <a:ext uri="{FF2B5EF4-FFF2-40B4-BE49-F238E27FC236}">
                <a16:creationId xmlns:a16="http://schemas.microsoft.com/office/drawing/2014/main" id="{2C986443-6B87-48AB-3B24-6DF671598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159347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73D8CBE-6552-A579-0BB9-65EE22B0D7CE}"/>
              </a:ext>
            </a:extLst>
          </p:cNvPr>
          <p:cNvSpPr txBox="1"/>
          <p:nvPr/>
        </p:nvSpPr>
        <p:spPr>
          <a:xfrm>
            <a:off x="6602506" y="2595283"/>
            <a:ext cx="4894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Vontade</a:t>
            </a:r>
            <a:r>
              <a:rPr kumimoji="0" lang="pt-BR" sz="6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pt-BR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de</a:t>
            </a:r>
            <a:r>
              <a:rPr kumimoji="0" lang="pt-BR" sz="6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pt-BR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potência</a:t>
            </a:r>
          </a:p>
        </p:txBody>
      </p:sp>
    </p:spTree>
    <p:extLst>
      <p:ext uri="{BB962C8B-B14F-4D97-AF65-F5344CB8AC3E}">
        <p14:creationId xmlns:p14="http://schemas.microsoft.com/office/powerpoint/2010/main" val="102750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iencia-e-vida-1-anoceep-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Imagem 4" descr="nietzs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8"/>
            <a:ext cx="3047989" cy="2285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9C84E-5D16-4CD8-AB86-AE492119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55422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t-BR" sz="6000" u="sng" dirty="0">
                <a:solidFill>
                  <a:srgbClr val="FF3300"/>
                </a:solidFill>
                <a:latin typeface="Algerian" panose="04020705040A02060702" pitchFamily="82" charset="0"/>
              </a:rPr>
              <a:t>VONTADE</a:t>
            </a:r>
            <a:r>
              <a:rPr lang="pt-BR" sz="60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rgbClr val="FF3300"/>
                </a:solidFill>
                <a:latin typeface="Algerian" panose="04020705040A02060702" pitchFamily="82" charset="0"/>
              </a:rPr>
              <a:t>DE</a:t>
            </a:r>
            <a:r>
              <a:rPr lang="pt-BR" sz="60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rgbClr val="FF3300"/>
                </a:solidFill>
                <a:latin typeface="Algerian" panose="04020705040A02060702" pitchFamily="82" charset="0"/>
              </a:rPr>
              <a:t>POTÊNCIA</a:t>
            </a:r>
            <a:r>
              <a:rPr lang="pt-BR" sz="60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AEC2FE-7652-40D4-AFDA-7C79606F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719258"/>
            <a:ext cx="11211339" cy="5138741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De onde vem a Vontade de Potência?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Da Vontade de Potência!</a:t>
            </a:r>
          </a:p>
        </p:txBody>
      </p:sp>
      <p:pic>
        <p:nvPicPr>
          <p:cNvPr id="5" name="Imagem 4" descr="Kamehameha_vs_Galick_Gun.jpg">
            <a:extLst>
              <a:ext uri="{FF2B5EF4-FFF2-40B4-BE49-F238E27FC236}">
                <a16:creationId xmlns:a16="http://schemas.microsoft.com/office/drawing/2014/main" id="{55BF2DEE-B605-4406-8C1B-D2C9DC405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08" y="2441501"/>
            <a:ext cx="3810000" cy="4071942"/>
          </a:xfrm>
          <a:prstGeom prst="rect">
            <a:avLst/>
          </a:prstGeom>
        </p:spPr>
      </p:pic>
      <p:pic>
        <p:nvPicPr>
          <p:cNvPr id="6" name="Imagem 5" descr="651283_Ampliada.jpg">
            <a:extLst>
              <a:ext uri="{FF2B5EF4-FFF2-40B4-BE49-F238E27FC236}">
                <a16:creationId xmlns:a16="http://schemas.microsoft.com/office/drawing/2014/main" id="{E2A22A76-FF62-49AB-9191-8B8A0086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607" y="3723859"/>
            <a:ext cx="1950946" cy="29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FBBEE-61D0-4B04-B5A6-B22F076C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048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t-BR" sz="5400" u="sng" dirty="0">
                <a:solidFill>
                  <a:srgbClr val="FF3300"/>
                </a:solidFill>
                <a:latin typeface="Algerian" panose="04020705040A02060702" pitchFamily="82" charset="0"/>
              </a:rPr>
              <a:t>VONTADE</a:t>
            </a:r>
            <a:r>
              <a:rPr lang="pt-BR" sz="54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5400" u="sng" dirty="0">
                <a:solidFill>
                  <a:srgbClr val="FF3300"/>
                </a:solidFill>
                <a:latin typeface="Algerian" panose="04020705040A02060702" pitchFamily="82" charset="0"/>
              </a:rPr>
              <a:t>DE</a:t>
            </a:r>
            <a:r>
              <a:rPr lang="pt-BR" sz="54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5400" u="sng" dirty="0">
                <a:solidFill>
                  <a:srgbClr val="FF3300"/>
                </a:solidFill>
                <a:latin typeface="Algerian" panose="04020705040A02060702" pitchFamily="82" charset="0"/>
              </a:rPr>
              <a:t>POTÊNCIA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C76769-63A1-43AD-86DA-FEA50FD47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76" y="1722782"/>
            <a:ext cx="11281048" cy="4823791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Força/Seres </a:t>
            </a:r>
            <a:r>
              <a:rPr lang="pt-BR" sz="32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Ativos</a:t>
            </a:r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pt-BR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Fortes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Sem limitações morais;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Sempre querer/Ter/Conquistar/Vencer;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Dizem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SIM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para a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VIDA </a:t>
            </a:r>
            <a:r>
              <a:rPr lang="pt-BR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(corpo)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;</a:t>
            </a:r>
          </a:p>
          <a:p>
            <a:pPr lvl="1"/>
            <a:endParaRPr lang="pt-BR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Força/Seres </a:t>
            </a:r>
            <a:r>
              <a:rPr lang="pt-BR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Reativos</a:t>
            </a:r>
            <a:r>
              <a:rPr lang="pt-BR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pt-BR" sz="3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Fracos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Frear – Reagir a vontade de potência;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Negam a vida </a:t>
            </a:r>
            <a:r>
              <a:rPr lang="pt-BR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(corpo)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; 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8C2808-65F9-4BA8-B2C4-CFCC83A29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316" y="2407023"/>
            <a:ext cx="3591207" cy="35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8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F1ABB-56BF-4C3F-96B0-3192F6AC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C34944-121F-425C-B8CA-03EFDDD0C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EUS ESTÁ MORTO • Saindo da Matrix">
            <a:extLst>
              <a:ext uri="{FF2B5EF4-FFF2-40B4-BE49-F238E27FC236}">
                <a16:creationId xmlns:a16="http://schemas.microsoft.com/office/drawing/2014/main" id="{92AEF643-750B-4DAF-943E-949F3153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FB86475-BB7C-5BD7-4E58-0F0600856B9A}"/>
              </a:ext>
            </a:extLst>
          </p:cNvPr>
          <p:cNvSpPr/>
          <p:nvPr/>
        </p:nvSpPr>
        <p:spPr>
          <a:xfrm>
            <a:off x="564775" y="3859306"/>
            <a:ext cx="5531225" cy="13581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i="1" dirty="0">
                <a:latin typeface="Baskerville Old Face" panose="02020602080505020303" pitchFamily="18" charset="0"/>
              </a:rPr>
              <a:t>“O que não provoca minha morte, me torna mais forte”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76193B-6002-843A-6974-4BCB96EB5C2B}"/>
              </a:ext>
            </a:extLst>
          </p:cNvPr>
          <p:cNvSpPr/>
          <p:nvPr/>
        </p:nvSpPr>
        <p:spPr>
          <a:xfrm>
            <a:off x="165846" y="5373893"/>
            <a:ext cx="5531225" cy="13581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i="1" dirty="0">
                <a:latin typeface="Baskerville Old Face" panose="02020602080505020303" pitchFamily="18" charset="0"/>
              </a:rPr>
              <a:t>“E se não houver outra vida? Esta você viveu?”</a:t>
            </a:r>
          </a:p>
        </p:txBody>
      </p:sp>
    </p:spTree>
    <p:extLst>
      <p:ext uri="{BB962C8B-B14F-4D97-AF65-F5344CB8AC3E}">
        <p14:creationId xmlns:p14="http://schemas.microsoft.com/office/powerpoint/2010/main" val="3552948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F7451-B50B-4CD7-B823-2F9DE861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761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t-BR" sz="5400" u="sng" dirty="0">
                <a:solidFill>
                  <a:schemeClr val="accent5"/>
                </a:solidFill>
                <a:latin typeface="Algerian" panose="04020705040A02060702" pitchFamily="82" charset="0"/>
              </a:rPr>
              <a:t>Vontade</a:t>
            </a:r>
            <a:r>
              <a:rPr lang="pt-BR" sz="5400" dirty="0">
                <a:solidFill>
                  <a:schemeClr val="accent5"/>
                </a:solidFill>
                <a:latin typeface="Algerian" panose="04020705040A02060702" pitchFamily="82" charset="0"/>
              </a:rPr>
              <a:t> </a:t>
            </a:r>
            <a:r>
              <a:rPr lang="pt-BR" sz="5400" u="sng" dirty="0">
                <a:solidFill>
                  <a:schemeClr val="accent5"/>
                </a:solidFill>
                <a:latin typeface="Algerian" panose="04020705040A02060702" pitchFamily="82" charset="0"/>
              </a:rPr>
              <a:t>de</a:t>
            </a:r>
            <a:r>
              <a:rPr lang="pt-BR" sz="5400" dirty="0">
                <a:solidFill>
                  <a:schemeClr val="accent5"/>
                </a:solidFill>
                <a:latin typeface="Algerian" panose="04020705040A02060702" pitchFamily="82" charset="0"/>
              </a:rPr>
              <a:t> </a:t>
            </a:r>
            <a:r>
              <a:rPr lang="pt-BR" sz="5400" u="sng" dirty="0">
                <a:solidFill>
                  <a:schemeClr val="accent5"/>
                </a:solidFill>
                <a:latin typeface="Algerian" panose="04020705040A02060702" pitchFamily="82" charset="0"/>
              </a:rPr>
              <a:t>potência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6CD141-C063-44B4-9DA5-D8A48023B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666181"/>
            <a:ext cx="11582399" cy="500420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O artista:</a:t>
            </a:r>
          </a:p>
          <a:p>
            <a:pPr lvl="1"/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Vivencia a Vontade de potência;</a:t>
            </a:r>
          </a:p>
          <a:p>
            <a:endParaRPr lang="pt-B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Quem é o artista para </a:t>
            </a:r>
            <a:r>
              <a:rPr lang="pt-BR" sz="3600" b="1" dirty="0">
                <a:solidFill>
                  <a:schemeClr val="bg1"/>
                </a:solidFill>
              </a:rPr>
              <a:t>Nietzsche?</a:t>
            </a:r>
          </a:p>
          <a:p>
            <a:pPr lvl="1"/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Toda manifestação humana, movida por uma força ativa;</a:t>
            </a:r>
          </a:p>
        </p:txBody>
      </p:sp>
      <p:pic>
        <p:nvPicPr>
          <p:cNvPr id="4" name="Imagem 3" descr="friedrich-nietzsche-1129.jpg">
            <a:extLst>
              <a:ext uri="{FF2B5EF4-FFF2-40B4-BE49-F238E27FC236}">
                <a16:creationId xmlns:a16="http://schemas.microsoft.com/office/drawing/2014/main" id="{6F404EF7-4EF8-4A0F-A9AD-17A890A2A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931" y="1666181"/>
            <a:ext cx="2553025" cy="25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42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1D60A-6B28-131F-6127-A49C5F32C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E0AA1-C4C7-7C7F-9DCE-11A0D00B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F9D9AB-454E-6D12-33F1-C79AD1587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blz - Desenho de porfabia - Gartic">
            <a:extLst>
              <a:ext uri="{FF2B5EF4-FFF2-40B4-BE49-F238E27FC236}">
                <a16:creationId xmlns:a16="http://schemas.microsoft.com/office/drawing/2014/main" id="{67B240D5-C6BE-65BB-A058-8EC968C7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428750"/>
            <a:ext cx="4857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78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EC8B0-7E0E-8268-8635-ED2AE5FC3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e 3 Keys to Bar Exam Success">
            <a:extLst>
              <a:ext uri="{FF2B5EF4-FFF2-40B4-BE49-F238E27FC236}">
                <a16:creationId xmlns:a16="http://schemas.microsoft.com/office/drawing/2014/main" id="{49356811-EF03-0F3C-5C6F-25FE3F196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159347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DD4BF8B-DA29-55B3-C98D-41666600D657}"/>
              </a:ext>
            </a:extLst>
          </p:cNvPr>
          <p:cNvSpPr txBox="1"/>
          <p:nvPr/>
        </p:nvSpPr>
        <p:spPr>
          <a:xfrm>
            <a:off x="5844988" y="2800144"/>
            <a:ext cx="6347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“</a:t>
            </a:r>
            <a:r>
              <a:rPr kumimoji="0" lang="pt-BR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super-homem</a:t>
            </a:r>
            <a:r>
              <a:rPr kumimoji="0" lang="pt-BR" sz="6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782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6-nietzsche-e-a-virada-linguistica-8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BFDB709-066D-4257-BC8F-9298C96D9F56}"/>
              </a:ext>
            </a:extLst>
          </p:cNvPr>
          <p:cNvSpPr/>
          <p:nvPr/>
        </p:nvSpPr>
        <p:spPr>
          <a:xfrm>
            <a:off x="7686261" y="781878"/>
            <a:ext cx="4320207" cy="67586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TRANSVALORAÇÃO</a:t>
            </a:r>
          </a:p>
        </p:txBody>
      </p:sp>
      <p:pic>
        <p:nvPicPr>
          <p:cNvPr id="1026" name="Picture 2" descr="O HUMANO – CORDA ESTENDIDA SOBRE O ABISMO? – REFLEXÃO 1 | G.E.I.FEN.: GRUPO  DE ESTUDOS INTEGRADOS EM FENOMENOLOGIA">
            <a:extLst>
              <a:ext uri="{FF2B5EF4-FFF2-40B4-BE49-F238E27FC236}">
                <a16:creationId xmlns:a16="http://schemas.microsoft.com/office/drawing/2014/main" id="{299B795D-9EDD-8C12-1987-BFB26F520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4187686"/>
            <a:ext cx="3628432" cy="26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B61D2-F4A4-D351-710C-B01E9AE24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A45CF-2050-1B68-5EE3-DAEE0154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1059C4-B808-A7A5-3AEC-F825387AA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blz - Desenho de porfabia - Gartic">
            <a:extLst>
              <a:ext uri="{FF2B5EF4-FFF2-40B4-BE49-F238E27FC236}">
                <a16:creationId xmlns:a16="http://schemas.microsoft.com/office/drawing/2014/main" id="{7734B0A8-5718-1286-F133-E3C5889B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428750"/>
            <a:ext cx="4857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54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D092-EC51-E537-E7CE-F1455A5DD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e 3 Keys to Bar Exam Success">
            <a:extLst>
              <a:ext uri="{FF2B5EF4-FFF2-40B4-BE49-F238E27FC236}">
                <a16:creationId xmlns:a16="http://schemas.microsoft.com/office/drawing/2014/main" id="{9C645DD7-A03B-F732-906A-722B6336B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159347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330FC6C-FDCB-7CFD-5DD1-B4837BE7D09E}"/>
              </a:ext>
            </a:extLst>
          </p:cNvPr>
          <p:cNvSpPr txBox="1"/>
          <p:nvPr/>
        </p:nvSpPr>
        <p:spPr>
          <a:xfrm>
            <a:off x="6602506" y="2595283"/>
            <a:ext cx="4894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Amor</a:t>
            </a:r>
            <a:r>
              <a:rPr kumimoji="0" lang="pt-BR" sz="6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pt-BR" sz="6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fati</a:t>
            </a:r>
            <a:endParaRPr kumimoji="0" lang="pt-BR" sz="6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267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E1DCE-6E05-4D3F-8ACF-0F9E22A0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0953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11500" u="sng" dirty="0">
                <a:solidFill>
                  <a:srgbClr val="FF3300"/>
                </a:solidFill>
                <a:latin typeface="Algerian" panose="04020705040A02060702" pitchFamily="82" charset="0"/>
              </a:rPr>
              <a:t>Amor</a:t>
            </a:r>
            <a:r>
              <a:rPr lang="pt-BR" sz="115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11500" u="sng" dirty="0" err="1">
                <a:solidFill>
                  <a:srgbClr val="FF3300"/>
                </a:solidFill>
                <a:latin typeface="Algerian" panose="04020705040A02060702" pitchFamily="82" charset="0"/>
              </a:rPr>
              <a:t>fati</a:t>
            </a:r>
            <a:endParaRPr lang="pt-BR" sz="11500" u="sng" dirty="0">
              <a:solidFill>
                <a:srgbClr val="FF3300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 descr="O Amor Fati no mundo atual">
            <a:extLst>
              <a:ext uri="{FF2B5EF4-FFF2-40B4-BE49-F238E27FC236}">
                <a16:creationId xmlns:a16="http://schemas.microsoft.com/office/drawing/2014/main" id="{187BA42F-D630-4C50-A097-F7309AC9C5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18" y="1945180"/>
            <a:ext cx="9347222" cy="46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lagem: Horizontal 4">
            <a:extLst>
              <a:ext uri="{FF2B5EF4-FFF2-40B4-BE49-F238E27FC236}">
                <a16:creationId xmlns:a16="http://schemas.microsoft.com/office/drawing/2014/main" id="{4BFA87FC-E83F-4AE3-89CF-2C78578C3326}"/>
              </a:ext>
            </a:extLst>
          </p:cNvPr>
          <p:cNvSpPr/>
          <p:nvPr/>
        </p:nvSpPr>
        <p:spPr>
          <a:xfrm>
            <a:off x="4505739" y="4611757"/>
            <a:ext cx="2849218" cy="2025289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Amar a vida como ela é.</a:t>
            </a:r>
          </a:p>
        </p:txBody>
      </p:sp>
    </p:spTree>
    <p:extLst>
      <p:ext uri="{BB962C8B-B14F-4D97-AF65-F5344CB8AC3E}">
        <p14:creationId xmlns:p14="http://schemas.microsoft.com/office/powerpoint/2010/main" val="1217670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EEB06-78BA-76DB-C8F7-850E835BC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96517-5EC7-9D7D-130D-3AE3D5C2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93BD2A-06A8-2E22-6AD1-A52799CFF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blz - Desenho de porfabia - Gartic">
            <a:extLst>
              <a:ext uri="{FF2B5EF4-FFF2-40B4-BE49-F238E27FC236}">
                <a16:creationId xmlns:a16="http://schemas.microsoft.com/office/drawing/2014/main" id="{8C6DBFFA-3B33-F0A6-3DDA-3F7277B8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428750"/>
            <a:ext cx="4857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37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14C71-3C01-87E7-DBB6-150B86EF2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e 3 Keys to Bar Exam Success">
            <a:extLst>
              <a:ext uri="{FF2B5EF4-FFF2-40B4-BE49-F238E27FC236}">
                <a16:creationId xmlns:a16="http://schemas.microsoft.com/office/drawing/2014/main" id="{2ABAB08C-D643-792E-2F37-C6C3FBB20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159347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08678C9-B7F2-8B0F-E010-755C8F943318}"/>
              </a:ext>
            </a:extLst>
          </p:cNvPr>
          <p:cNvSpPr txBox="1"/>
          <p:nvPr/>
        </p:nvSpPr>
        <p:spPr>
          <a:xfrm>
            <a:off x="6602506" y="2595283"/>
            <a:ext cx="4894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Eterno retorno</a:t>
            </a:r>
          </a:p>
        </p:txBody>
      </p:sp>
    </p:spTree>
    <p:extLst>
      <p:ext uri="{BB962C8B-B14F-4D97-AF65-F5344CB8AC3E}">
        <p14:creationId xmlns:p14="http://schemas.microsoft.com/office/powerpoint/2010/main" val="1765584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2EF27-4D0F-40E6-B799-CEF5CB2F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FDE9F93-FE6F-48C6-84F3-EB186A29D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E7B22F7-6AE0-49A7-A8C9-22611847C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597" y="1291543"/>
            <a:ext cx="2686416" cy="40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50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8C052-61D1-45D3-B820-6EF35543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CDC092-7739-4251-BF3D-C696C0F07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"Se em tudo o que você quer fazer começar a se perguntar: 'será que quero mesmo fazê-lo um número infinito de vezes?', isso será para você o centro de </a:t>
            </a:r>
            <a:r>
              <a:rPr lang="pt-BR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gravidade</a:t>
            </a:r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 mais sólido. Minha doutrina ensina: viva de tal maneira que deva desejar reviver”.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811350-0322-4CC1-AA60-CAD21F1A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974" y="4624549"/>
            <a:ext cx="4034873" cy="18987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FE77947-BAC2-4B0C-A9A7-45362002F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310" y="163513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53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FBCCD-127A-4859-9B59-A0B5CC76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E089F02-ED23-48E0-BFFF-3058DC211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3313"/>
            <a:ext cx="12192001" cy="6887818"/>
          </a:xfrm>
        </p:spPr>
      </p:pic>
    </p:spTree>
    <p:extLst>
      <p:ext uri="{BB962C8B-B14F-4D97-AF65-F5344CB8AC3E}">
        <p14:creationId xmlns:p14="http://schemas.microsoft.com/office/powerpoint/2010/main" val="2772232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93CB1-2019-4C4B-A2A0-514E02DC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1197"/>
            <a:ext cx="9905998" cy="1183777"/>
          </a:xfrm>
        </p:spPr>
        <p:txBody>
          <a:bodyPr>
            <a:normAutofit/>
          </a:bodyPr>
          <a:lstStyle/>
          <a:p>
            <a:pPr algn="ctr"/>
            <a:r>
              <a:rPr lang="pt-BR" sz="6600" u="sng" dirty="0">
                <a:solidFill>
                  <a:srgbClr val="FF3300"/>
                </a:solidFill>
                <a:latin typeface="Algerian" panose="04020705040A02060702" pitchFamily="82" charset="0"/>
              </a:rPr>
              <a:t>PRINCIPAIS</a:t>
            </a:r>
            <a:r>
              <a:rPr lang="pt-BR" sz="66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6600" u="sng" dirty="0">
                <a:solidFill>
                  <a:srgbClr val="FF3300"/>
                </a:solidFill>
                <a:latin typeface="Algerian" panose="04020705040A02060702" pitchFamily="82" charset="0"/>
              </a:rPr>
              <a:t>CONCEITOS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A32E9F-E7D4-4A6C-9FF5-075F98E52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0748"/>
            <a:ext cx="11582400" cy="506233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sz="3600" dirty="0">
                <a:solidFill>
                  <a:schemeClr val="bg1"/>
                </a:solidFill>
              </a:rPr>
              <a:t>Niilismo;</a:t>
            </a:r>
          </a:p>
          <a:p>
            <a:r>
              <a:rPr lang="pt-BR" sz="3600" dirty="0">
                <a:solidFill>
                  <a:schemeClr val="bg1"/>
                </a:solidFill>
              </a:rPr>
              <a:t>A Morte de Deus;</a:t>
            </a:r>
          </a:p>
          <a:p>
            <a:r>
              <a:rPr lang="pt-BR" sz="3600" dirty="0">
                <a:solidFill>
                  <a:schemeClr val="bg1"/>
                </a:solidFill>
              </a:rPr>
              <a:t>Amor </a:t>
            </a:r>
            <a:r>
              <a:rPr lang="pt-BR" sz="3600" dirty="0" err="1">
                <a:solidFill>
                  <a:schemeClr val="bg1"/>
                </a:solidFill>
              </a:rPr>
              <a:t>Fati</a:t>
            </a:r>
            <a:r>
              <a:rPr lang="pt-BR" sz="3600" dirty="0">
                <a:solidFill>
                  <a:schemeClr val="bg1"/>
                </a:solidFill>
              </a:rPr>
              <a:t>;</a:t>
            </a:r>
          </a:p>
          <a:p>
            <a:r>
              <a:rPr lang="pt-BR" sz="3600" dirty="0">
                <a:solidFill>
                  <a:schemeClr val="bg1"/>
                </a:solidFill>
              </a:rPr>
              <a:t> Vontade de Potência;</a:t>
            </a:r>
          </a:p>
          <a:p>
            <a:r>
              <a:rPr lang="pt-BR" sz="3600" dirty="0">
                <a:solidFill>
                  <a:schemeClr val="bg1"/>
                </a:solidFill>
              </a:rPr>
              <a:t>“Super-Homem”;</a:t>
            </a:r>
          </a:p>
          <a:p>
            <a:r>
              <a:rPr lang="pt-BR" sz="3600" dirty="0">
                <a:solidFill>
                  <a:schemeClr val="bg1"/>
                </a:solidFill>
              </a:rPr>
              <a:t>Eterno retorno;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 descr="Friedrich Nietzsche (GIF) | Friedrich nietzsche, Nietzsche, Beyond good and  evil">
            <a:extLst>
              <a:ext uri="{FF2B5EF4-FFF2-40B4-BE49-F238E27FC236}">
                <a16:creationId xmlns:a16="http://schemas.microsoft.com/office/drawing/2014/main" id="{F43278EE-B0D9-42CA-8177-89DA4E4725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94" y="1772788"/>
            <a:ext cx="3401986" cy="45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22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6E8C3-562F-4852-A7B7-7A56199F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Ok PNG Transparent Images | PNG All">
            <a:extLst>
              <a:ext uri="{FF2B5EF4-FFF2-40B4-BE49-F238E27FC236}">
                <a16:creationId xmlns:a16="http://schemas.microsoft.com/office/drawing/2014/main" id="{94E5FA82-3F03-424C-91B8-F676208E93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87" y="734279"/>
            <a:ext cx="3885426" cy="497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70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7B7D-54F2-47EA-B423-9DA53BB8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(Enem)  Vi os homens sumirem-se numa grande tristeza. Os melhores cansaram-se das suas obras. Proclamou-se uma doutrina e com ela circulou uma crença: Tudo é oco, tudo é igual, tudo passou! O nosso trabalho foi inútil; o nosso vinho tornou-se veneno; o mau olhado amareleceu-nos os campos e os corações. Secamos de todo, e se caísse fogo em cima de nós, as nossas cinzas voariam em pó. Sim; cansamos o próprio fogo. Todas as fontes secaram para nós, e o mar retirou-se. Todos os solos se querem abrir, mas os abismos não nos querem tragar!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NIETZSCHE. F. Assim falou Zaratustra. Rio de Janeiro: Ediouro,1977.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O texto exprime uma construção alegórica, que traduz um entendimento da doutrina niilista, uma vez que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reforça a liberdade do cidadão.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desvela os valores do cotidiano.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exorta as relações de produção.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destaca a decadência da cultura.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amplifica o sentimento de ansiedade.    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75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7B7D-54F2-47EA-B423-9DA53BB8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>
                <a:solidFill>
                  <a:schemeClr val="bg1"/>
                </a:solidFill>
              </a:rPr>
              <a:t>(Enem)  </a:t>
            </a:r>
            <a:r>
              <a:rPr lang="pt-BR" dirty="0">
                <a:solidFill>
                  <a:schemeClr val="bg1"/>
                </a:solidFill>
              </a:rPr>
              <a:t>Eis o ensinamento de minha doutrina: “Viva de forma a ter de desejar reviver – é o dever –, pois, em todo caso, você reviverá! Aquele que ama antes de tudo se submeter, obedecer e seguir, que obedeça! Mas que saiba para o que dirige sua preferência, e não recue diante de nenhum meio! É a eternidade que está em jogo!”.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NIETZSCHE apud FERRY, L. Aprender a viver: filosofia para os novos tempos. Rio de Janeiro: Objetiva, 2010 (adaptado).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O trecho contém uma formulação da doutrina nietzscheana do eterno retorno, que apresenta critérios radicais de avaliação da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qualidade de nossa existência pessoal e coletiva.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conveniência do cuidado da saúde física e espiritual.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legitimidade da doutrina pagã da transmigração da alma.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veracidade do postulado cosmológico da perenidade do mundo.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e) validade de padrões habituais de ação humana ao longo da história.</a:t>
            </a:r>
          </a:p>
        </p:txBody>
      </p:sp>
    </p:spTree>
    <p:extLst>
      <p:ext uri="{BB962C8B-B14F-4D97-AF65-F5344CB8AC3E}">
        <p14:creationId xmlns:p14="http://schemas.microsoft.com/office/powerpoint/2010/main" val="4281336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7B7D-54F2-47EA-B423-9DA53BB8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Leia a descrição dos dois conjuntos de valores morais do filósofo Friedrich Nietzsche (1844-1900).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 Uma moral é caracterizada por valorizar a saúde, a vida e não acreditar em qualquer valoração no além da vida ou ideal ascético. A outra moral tem como principal característica a valoração da bondade e da virtude.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Assinale a alternativa que apresenta os conceitos que são definidos por esses dois conjuntos de valores morais.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a) Moral dos padres e moral protestante.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b) Moral do senhor e moral dos nobres.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c) Moral dos escravos e moral religiosa.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d) Moral dos nobres e moral do escravo.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e) Moral dos pobre e moral dos submissos.    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81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7B7D-54F2-47EA-B423-9DA53BB8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Leia com atenção a passagem a seguir que expõe parte da crítica feita por Friedrich Nietzsche ao edifício moral construído no ocidente: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"Mas que quer ainda você com ideais mais nobres! Sujeitemo-nos aos fatos: o povo venceu – ou 'os escravos', ou 'a plebe', ou 'o rebanho', ou como quiser chamá-lo se isto aconteceu graças aos judeus, muito bem! Jamais um povo teve missão maior na história universal. 'Os senhores' foram abolidos; a moral do homem comum venceu. A 'redenção' do gênero humano (do jugo dos 'senhores') está bem encaminhada; tudo se judaíza, cristianiza, </a:t>
            </a:r>
            <a:r>
              <a:rPr lang="pt-BR" dirty="0" err="1">
                <a:solidFill>
                  <a:schemeClr val="bg1"/>
                </a:solidFill>
              </a:rPr>
              <a:t>plebeíza</a:t>
            </a:r>
            <a:r>
              <a:rPr lang="pt-BR" dirty="0">
                <a:solidFill>
                  <a:schemeClr val="bg1"/>
                </a:solidFill>
              </a:rPr>
              <a:t> visivelmente (que importam as palavras!)”.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Nietzsche, Friedrich. Para a genealogia da moral - Prólogo. Primeira dissertação §9.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Considerando a compreensão de Nietzsche acerca do fundamento moral do ocidente, assinale a afirmação verdadeira.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Segundo Nietzsche, a verdade e a moral propostas pelos gregos e pelo cristianismo são instrumentos que os fracos inventaram para submeter e controlar os fortes e instaurar uma moral do rebanho.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Em Nietzsche, encontra-se uma defesa ferrenha dos princípios morais elaborados pela filosofia grega clássica platônica e aristotélica que tem a razão como elemento condutor da ação moral.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Para Nietzsche, a moralidade instaurada pelo cristianismo foi fundamental na instituição de uma cultura forte, moralmente ancorada na figura poderosa e altiva de Cristo, modelo para o líder.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Na perspectiva Nietzschiana, a moral dos senhores e da aristocracia que sempre prevaleceu entre os povos da antiguidade, reforçada pela religião cristã, enfraqueceu o homem tornando-o submisso.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Para o pensador alemão, a moralidade não se enquadra em padrões éticos e estéticos do mundo sensível, cabendo assim, buscar a valorização das ideias imanentes na alma.</a:t>
            </a:r>
          </a:p>
        </p:txBody>
      </p:sp>
    </p:spTree>
    <p:extLst>
      <p:ext uri="{BB962C8B-B14F-4D97-AF65-F5344CB8AC3E}">
        <p14:creationId xmlns:p14="http://schemas.microsoft.com/office/powerpoint/2010/main" val="158393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7B7D-54F2-47EA-B423-9DA53BB8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[...] a palavra “bom”, de antemão, não se prende necessariamente a ações “não-egoístas”; como é a superstição daqueles genealogistas da moral. Em vez disso, somente com um declínio de juízos de valor aristocráticos acontece que essa oposição “egoísta” – “não-egoísta” se imponha mais e mais à consciência humana – é, para me servir de minha linguagem, o instinto de rebanho que, com ela, afinal, toma a palavra (e também as palavras).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NIETZSCHE, Friedrich. Para a genealogia da moral. Os Pensadores. Trad. LEBRUN, G. São Paulo: Nova Cultural, 1999. p. 342.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De acordo com o conteúdo da citação, assinale a alternativa que nomeia um dos conceitos mais importantes da filosofia nietzschiana.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Impulso apolíneo.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Impulso dionisíaco.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Vontade de potência.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Transvaloração dos valores.    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38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7B7D-54F2-47EA-B423-9DA53BB8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chemeClr val="bg1"/>
                </a:solidFill>
              </a:rPr>
              <a:t>Friedrich Nietzsche (1844-1900) é um importante e polêmico pensador contemporâneo, particularmente por sua famosa frase “Deus está morto”. Em que sentido podemos interpretar a proclamação dessa morte?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O Deus que morre é o Deus cristão, mas ainda vive o deus-natureza, no qual o homem encontrará uma justificativa e um consolo para sua existência sem sentido.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Não fomos nós que matamos Deus, ele nos abandonou na medida em que não aceitamos o fato de que essa vida só poderá ser justificada no além, uma vez que o devir não tem finalidade.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O Deus que morre é o deus-mercado, que tudo nivela à condição de mercadoria, entretanto o Deus cristão poderá ainda nos salvar, desde que nos abandonemos à experiência de fé.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A morte de Deus não se refere apenas ao Deus cristão, mas remete à falta de fundamento no conhecimento, na ética, na política e na religião, cabendo ao homem inventar novos valores.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A morte de Deus serve de alerta ao homem de que nada é infinito e eterno, e que o homem e sua existência são momentos fugazes que devem ser vividos intensamente. 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2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42B32-7095-479A-8126-3554CF5E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40552EA-3098-470D-A4DA-BBA22D125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940"/>
          </a:xfrm>
        </p:spPr>
      </p:pic>
    </p:spTree>
    <p:extLst>
      <p:ext uri="{BB962C8B-B14F-4D97-AF65-F5344CB8AC3E}">
        <p14:creationId xmlns:p14="http://schemas.microsoft.com/office/powerpoint/2010/main" val="2483870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7B7D-54F2-47EA-B423-9DA53BB8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chemeClr val="bg1"/>
                </a:solidFill>
              </a:rPr>
              <a:t>Nietzsche escreveu: </a:t>
            </a:r>
          </a:p>
          <a:p>
            <a:pPr marL="0" indent="0" algn="just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chemeClr val="bg1"/>
                </a:solidFill>
              </a:rPr>
              <a:t>E vede! Apolo não podia viver sem Dionísio! O “titânico” e o “bárbaro” eram no fim de contas, precisamente uma necessidade tal como o apolíneo! </a:t>
            </a:r>
          </a:p>
          <a:p>
            <a:pPr marL="0" indent="0" algn="just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chemeClr val="bg1"/>
                </a:solidFill>
              </a:rPr>
              <a:t>NIETZSCHE, F. O nascimento da tragédia ou helenismo e pessimismo. Tradução de J. Guinsburg. São Paulo: Companhia das Letras, 2007, p. 38. </a:t>
            </a:r>
          </a:p>
          <a:p>
            <a:pPr marL="0" indent="0" algn="just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chemeClr val="bg1"/>
                </a:solidFill>
              </a:rPr>
              <a:t>Assinale a alternativa que descreve corretamente o dionisíaco e o apolíneo.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O dionisíaco é a personificação da razão grega; o apolínio equivale ao poder místico do uno primordial.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O dionisíaco é o homem teórico que personifica a sabedoria filosófica; o apolíneo é a natureza e suas forças demoníacas.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O dionisíaco é o instinto, a embriaguez e a força vital; o apolíneo é a racionalidade, o equilíbrio, a força figurativa.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O dionisíaco representa a força figurativa atuante na arte; o apolíneo representa a música primordial não objetivada.    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81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760D5-141D-44D0-A544-90A31896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E03CE9-CB05-4AE4-A2C3-2E2B9D06F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Nietzsche-thumb-800x625-65751.jpg">
            <a:extLst>
              <a:ext uri="{FF2B5EF4-FFF2-40B4-BE49-F238E27FC236}">
                <a16:creationId xmlns:a16="http://schemas.microsoft.com/office/drawing/2014/main" id="{52C8C36E-7885-4412-88B3-5A3A226F0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93CB1-2019-4C4B-A2A0-514E02DC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1197"/>
            <a:ext cx="9905998" cy="1183777"/>
          </a:xfrm>
        </p:spPr>
        <p:txBody>
          <a:bodyPr>
            <a:normAutofit/>
          </a:bodyPr>
          <a:lstStyle/>
          <a:p>
            <a:pPr algn="ctr"/>
            <a:r>
              <a:rPr lang="pt-BR" sz="6600" u="sng" dirty="0">
                <a:solidFill>
                  <a:srgbClr val="FF3300"/>
                </a:solidFill>
                <a:latin typeface="Algerian" panose="04020705040A02060702" pitchFamily="82" charset="0"/>
              </a:rPr>
              <a:t>PRINCIPAIS</a:t>
            </a:r>
            <a:r>
              <a:rPr lang="pt-BR" sz="66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6600" u="sng" dirty="0">
                <a:solidFill>
                  <a:srgbClr val="FF3300"/>
                </a:solidFill>
                <a:latin typeface="Algerian" panose="04020705040A02060702" pitchFamily="82" charset="0"/>
              </a:rPr>
              <a:t>CONCEITOS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A32E9F-E7D4-4A6C-9FF5-075F98E52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0748"/>
            <a:ext cx="11582400" cy="506233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sz="3600" dirty="0">
                <a:solidFill>
                  <a:schemeClr val="bg1"/>
                </a:solidFill>
              </a:rPr>
              <a:t>Niilismo;</a:t>
            </a:r>
          </a:p>
          <a:p>
            <a:r>
              <a:rPr lang="pt-BR" sz="3600" dirty="0">
                <a:solidFill>
                  <a:schemeClr val="bg1"/>
                </a:solidFill>
              </a:rPr>
              <a:t>A Morte de Deus;</a:t>
            </a:r>
          </a:p>
          <a:p>
            <a:r>
              <a:rPr lang="pt-BR" sz="3600" dirty="0">
                <a:solidFill>
                  <a:schemeClr val="bg1"/>
                </a:solidFill>
              </a:rPr>
              <a:t>Amor </a:t>
            </a:r>
            <a:r>
              <a:rPr lang="pt-BR" sz="3600" dirty="0" err="1">
                <a:solidFill>
                  <a:schemeClr val="bg1"/>
                </a:solidFill>
              </a:rPr>
              <a:t>Fati</a:t>
            </a:r>
            <a:r>
              <a:rPr lang="pt-BR" sz="3600" dirty="0">
                <a:solidFill>
                  <a:schemeClr val="bg1"/>
                </a:solidFill>
              </a:rPr>
              <a:t>;</a:t>
            </a:r>
          </a:p>
          <a:p>
            <a:r>
              <a:rPr lang="pt-BR" sz="3600" dirty="0">
                <a:solidFill>
                  <a:schemeClr val="bg1"/>
                </a:solidFill>
              </a:rPr>
              <a:t> Vontade de Potência;</a:t>
            </a:r>
          </a:p>
          <a:p>
            <a:r>
              <a:rPr lang="pt-BR" sz="3600" dirty="0">
                <a:solidFill>
                  <a:schemeClr val="bg1"/>
                </a:solidFill>
              </a:rPr>
              <a:t>“Super-Homem”;</a:t>
            </a:r>
          </a:p>
          <a:p>
            <a:r>
              <a:rPr lang="pt-BR" sz="3600" dirty="0">
                <a:solidFill>
                  <a:schemeClr val="bg1"/>
                </a:solidFill>
              </a:rPr>
              <a:t>Eterno retorno;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 descr="Friedrich Nietzsche (GIF) | Friedrich nietzsche, Nietzsche, Beyond good and  evil">
            <a:extLst>
              <a:ext uri="{FF2B5EF4-FFF2-40B4-BE49-F238E27FC236}">
                <a16:creationId xmlns:a16="http://schemas.microsoft.com/office/drawing/2014/main" id="{F43278EE-B0D9-42CA-8177-89DA4E4725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94" y="1772788"/>
            <a:ext cx="3401986" cy="45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4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e 3 Keys to Bar Exam Success">
            <a:extLst>
              <a:ext uri="{FF2B5EF4-FFF2-40B4-BE49-F238E27FC236}">
                <a16:creationId xmlns:a16="http://schemas.microsoft.com/office/drawing/2014/main" id="{CF38C84E-E4DA-F190-500F-74A45979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159347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F5AAFB-8514-A918-EF2B-81290D4DE660}"/>
              </a:ext>
            </a:extLst>
          </p:cNvPr>
          <p:cNvSpPr txBox="1"/>
          <p:nvPr/>
        </p:nvSpPr>
        <p:spPr>
          <a:xfrm>
            <a:off x="6602506" y="2595283"/>
            <a:ext cx="4894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u="sng" dirty="0">
                <a:solidFill>
                  <a:schemeClr val="bg1"/>
                </a:solidFill>
                <a:latin typeface="Algerian" panose="04020705040A02060702" pitchFamily="82" charset="0"/>
              </a:rPr>
              <a:t>NIILISMO</a:t>
            </a:r>
            <a:endParaRPr lang="pt-BR" u="sng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5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E86F0-AF80-44D2-A6C2-0EDE0653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438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t-BR" sz="8800" u="sng" dirty="0">
                <a:solidFill>
                  <a:srgbClr val="FF3300"/>
                </a:solidFill>
                <a:latin typeface="Algerian" panose="04020705040A02060702" pitchFamily="82" charset="0"/>
              </a:rPr>
              <a:t>niilismo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6A45FE-B460-4428-91A6-6CB18BE96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683979"/>
            <a:ext cx="11181521" cy="4968612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Niilismo no senso comum: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Ausência de valores superiores;</a:t>
            </a:r>
          </a:p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Niilismo </a:t>
            </a:r>
            <a:r>
              <a:rPr lang="pt-BR" sz="3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Nietzscheano</a:t>
            </a:r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Pautado em valores;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Negam a liberdade;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Negam suas pulsões e desejos;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Negam a VIDA;</a:t>
            </a:r>
          </a:p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Símbolo da decadência;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Filosofias – Ideologias - Religiões</a:t>
            </a:r>
          </a:p>
          <a:p>
            <a:pPr lvl="1"/>
            <a:endParaRPr lang="pt-B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2C7B90-F45B-463F-8BD3-F4477F28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530" y="2458278"/>
            <a:ext cx="4194313" cy="419431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57ECF17-2F28-484A-9B3A-5BB0D5F2D229}"/>
              </a:ext>
            </a:extLst>
          </p:cNvPr>
          <p:cNvSpPr/>
          <p:nvPr/>
        </p:nvSpPr>
        <p:spPr>
          <a:xfrm>
            <a:off x="437322" y="94387"/>
            <a:ext cx="2915478" cy="6609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err="1"/>
              <a:t>Nihil</a:t>
            </a:r>
            <a:r>
              <a:rPr lang="pt-BR" sz="3200" dirty="0"/>
              <a:t> </a:t>
            </a:r>
            <a:r>
              <a:rPr lang="pt-BR" sz="3200" dirty="0">
                <a:solidFill>
                  <a:srgbClr val="FF3300"/>
                </a:solidFill>
              </a:rPr>
              <a:t>= </a:t>
            </a:r>
            <a:r>
              <a:rPr lang="pt-BR" sz="3200" dirty="0"/>
              <a:t>Nada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5A4D8AF8-541E-4FBE-B4C3-782D2B67637D}"/>
              </a:ext>
            </a:extLst>
          </p:cNvPr>
          <p:cNvSpPr/>
          <p:nvPr/>
        </p:nvSpPr>
        <p:spPr>
          <a:xfrm>
            <a:off x="1410429" y="8197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Aristóteles lidera ranking de famosos; Jesus fica em 3º">
            <a:extLst>
              <a:ext uri="{FF2B5EF4-FFF2-40B4-BE49-F238E27FC236}">
                <a16:creationId xmlns:a16="http://schemas.microsoft.com/office/drawing/2014/main" id="{66852596-3044-4504-9A8F-07F007F2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683" y="1133275"/>
            <a:ext cx="3228995" cy="13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9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81869-2C0E-4D43-85AA-F5461D06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1263"/>
            <a:ext cx="9905998" cy="1478570"/>
          </a:xfrm>
        </p:spPr>
        <p:txBody>
          <a:bodyPr/>
          <a:lstStyle/>
          <a:p>
            <a:pPr algn="ctr"/>
            <a:r>
              <a:rPr lang="pt-BR" sz="7200" u="sng" dirty="0">
                <a:solidFill>
                  <a:schemeClr val="accent5"/>
                </a:solidFill>
                <a:latin typeface="Algerian" panose="04020705040A02060702" pitchFamily="82" charset="0"/>
              </a:rPr>
              <a:t>teorias</a:t>
            </a:r>
            <a:endParaRPr lang="pt-BR" u="sng" dirty="0">
              <a:solidFill>
                <a:schemeClr val="accent5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BA2EA8-57D7-4CEF-B75E-08ACA7CF0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78" y="1863660"/>
            <a:ext cx="11417644" cy="4799887"/>
          </a:xfrm>
        </p:spPr>
        <p:txBody>
          <a:bodyPr/>
          <a:lstStyle/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As muletas metafísicas: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Vida apoiada no “nada”;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Deuses com pés de barro;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Criados pelo homem;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Empoderados pelo homem;</a:t>
            </a:r>
          </a:p>
          <a:p>
            <a:pPr lvl="1"/>
            <a:endParaRPr lang="pt-B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Limitam a Vida.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Espaço Reservado para Conteúdo 3" descr="bloggus_nietzsche_caricatura.gif">
            <a:extLst>
              <a:ext uri="{FF2B5EF4-FFF2-40B4-BE49-F238E27FC236}">
                <a16:creationId xmlns:a16="http://schemas.microsoft.com/office/drawing/2014/main" id="{3BC820B0-E003-41F6-8B13-F41F9F5F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530" y="2548748"/>
            <a:ext cx="2909292" cy="4114800"/>
          </a:xfrm>
          <a:prstGeom prst="rect">
            <a:avLst/>
          </a:prstGeom>
        </p:spPr>
      </p:pic>
      <p:sp>
        <p:nvSpPr>
          <p:cNvPr id="5" name="Texto explicativo em elipse 4">
            <a:extLst>
              <a:ext uri="{FF2B5EF4-FFF2-40B4-BE49-F238E27FC236}">
                <a16:creationId xmlns:a16="http://schemas.microsoft.com/office/drawing/2014/main" id="{13805F9C-89D5-43ED-80E8-E375BB0CB575}"/>
              </a:ext>
            </a:extLst>
          </p:cNvPr>
          <p:cNvSpPr/>
          <p:nvPr/>
        </p:nvSpPr>
        <p:spPr>
          <a:xfrm>
            <a:off x="9641591" y="142236"/>
            <a:ext cx="2428892" cy="1857388"/>
          </a:xfrm>
          <a:prstGeom prst="wedgeEllipseCallout">
            <a:avLst>
              <a:gd name="adj1" fmla="val -26999"/>
              <a:gd name="adj2" fmla="val 81651"/>
            </a:avLst>
          </a:prstGeom>
          <a:noFill/>
          <a:ln w="12700" cap="flat" cmpd="sng" algn="ctr">
            <a:solidFill>
              <a:srgbClr val="F86E24">
                <a:lumMod val="75000"/>
              </a:srgbClr>
            </a:solidFill>
            <a:prstDash val="solid"/>
            <a:miter lim="800000"/>
          </a:ln>
          <a:effectLst>
            <a:glow rad="228600">
              <a:srgbClr val="F86E24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solidFill>
                    <a:srgbClr val="F86E24">
                      <a:lumMod val="60000"/>
                      <a:lumOff val="40000"/>
                    </a:srgbClr>
                  </a:solidFill>
                </a:ln>
                <a:solidFill>
                  <a:srgbClr val="F86E24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 homem inventou o ideal pois não suporta viver o real.</a:t>
            </a:r>
          </a:p>
        </p:txBody>
      </p:sp>
      <p:pic>
        <p:nvPicPr>
          <p:cNvPr id="6" name="Imagem 5" descr="5349df78-d935-4e0b-8618-6327f99096d6.jpg">
            <a:extLst>
              <a:ext uri="{FF2B5EF4-FFF2-40B4-BE49-F238E27FC236}">
                <a16:creationId xmlns:a16="http://schemas.microsoft.com/office/drawing/2014/main" id="{6695228B-478E-4642-BD2A-CC3169820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22" y="142236"/>
            <a:ext cx="1176579" cy="16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5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D82FB-4819-41EF-94CC-FB304E012608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Filosofia “desconstrutivista”;</a:t>
            </a:r>
          </a:p>
          <a:p>
            <a:pPr lvl="1"/>
            <a:r>
              <a:rPr lang="pt-BR" sz="28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Filosofia da VIDA.</a:t>
            </a:r>
          </a:p>
          <a:p>
            <a:endParaRPr lang="pt-B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Crítica radical: 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Filosofia – Cultura ocidental;</a:t>
            </a:r>
          </a:p>
          <a:p>
            <a:endParaRPr lang="pt-B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72A25E-9983-4FB6-9BDE-35690529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514" y="2435018"/>
            <a:ext cx="2674039" cy="40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13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314</TotalTime>
  <Words>1792</Words>
  <Application>Microsoft Office PowerPoint</Application>
  <PresentationFormat>Widescreen</PresentationFormat>
  <Paragraphs>153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8" baseType="lpstr">
      <vt:lpstr>Algerian</vt:lpstr>
      <vt:lpstr>Arial</vt:lpstr>
      <vt:lpstr>Baskerville Old Face</vt:lpstr>
      <vt:lpstr>Comic Sans MS</vt:lpstr>
      <vt:lpstr>Corbel</vt:lpstr>
      <vt:lpstr>Tw Cen MT</vt:lpstr>
      <vt:lpstr>Circuito</vt:lpstr>
      <vt:lpstr>filosofia</vt:lpstr>
      <vt:lpstr>Apresentação do PowerPoint</vt:lpstr>
      <vt:lpstr>Apresentação do PowerPoint</vt:lpstr>
      <vt:lpstr>Apresentação do PowerPoint</vt:lpstr>
      <vt:lpstr>PRINCIPAIS CONCEITOS</vt:lpstr>
      <vt:lpstr>Apresentação do PowerPoint</vt:lpstr>
      <vt:lpstr>niilismo</vt:lpstr>
      <vt:lpstr>teorias</vt:lpstr>
      <vt:lpstr>Apresentação do PowerPoint</vt:lpstr>
      <vt:lpstr>Apresentação do PowerPoint</vt:lpstr>
      <vt:lpstr>Apresentação do PowerPoint</vt:lpstr>
      <vt:lpstr>A TRAGÉDIA GREGA</vt:lpstr>
      <vt:lpstr>TEORIAS</vt:lpstr>
      <vt:lpstr>Apresentação do PowerPoint</vt:lpstr>
      <vt:lpstr>Apresentação do PowerPoint</vt:lpstr>
      <vt:lpstr>Apresentação do PowerPoint</vt:lpstr>
      <vt:lpstr>Apresentação do PowerPoint</vt:lpstr>
      <vt:lpstr>VONTADE DE POTÊNCIA </vt:lpstr>
      <vt:lpstr>VONTADE DE POTÊNCIA</vt:lpstr>
      <vt:lpstr>Vontade de potência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Amor fati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CONCEITOS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Luiz Zeni</dc:creator>
  <cp:lastModifiedBy>Claudia Frassetto</cp:lastModifiedBy>
  <cp:revision>44</cp:revision>
  <dcterms:created xsi:type="dcterms:W3CDTF">2018-08-07T03:03:48Z</dcterms:created>
  <dcterms:modified xsi:type="dcterms:W3CDTF">2025-10-15T10:42:31Z</dcterms:modified>
</cp:coreProperties>
</file>