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  <p:sldMasterId id="2147483689" r:id="rId2"/>
    <p:sldMasterId id="2147483701" r:id="rId3"/>
    <p:sldMasterId id="2147483719" r:id="rId4"/>
    <p:sldMasterId id="2147483731" r:id="rId5"/>
  </p:sldMasterIdLst>
  <p:sldIdLst>
    <p:sldId id="256" r:id="rId6"/>
    <p:sldId id="258" r:id="rId7"/>
    <p:sldId id="259" r:id="rId8"/>
    <p:sldId id="260" r:id="rId9"/>
    <p:sldId id="297" r:id="rId10"/>
    <p:sldId id="261" r:id="rId11"/>
    <p:sldId id="305" r:id="rId12"/>
    <p:sldId id="267" r:id="rId13"/>
    <p:sldId id="268" r:id="rId14"/>
    <p:sldId id="269" r:id="rId15"/>
    <p:sldId id="311" r:id="rId16"/>
    <p:sldId id="301" r:id="rId17"/>
    <p:sldId id="304" r:id="rId18"/>
    <p:sldId id="314" r:id="rId19"/>
    <p:sldId id="312" r:id="rId20"/>
    <p:sldId id="313" r:id="rId21"/>
    <p:sldId id="306" r:id="rId22"/>
    <p:sldId id="275" r:id="rId23"/>
    <p:sldId id="307" r:id="rId24"/>
    <p:sldId id="309" r:id="rId25"/>
    <p:sldId id="310" r:id="rId26"/>
    <p:sldId id="315" r:id="rId27"/>
    <p:sldId id="318" r:id="rId28"/>
    <p:sldId id="317" r:id="rId29"/>
    <p:sldId id="316" r:id="rId30"/>
    <p:sldId id="283" r:id="rId31"/>
    <p:sldId id="27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3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39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29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1130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58290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841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962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033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534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2810" y="1905000"/>
            <a:ext cx="9146382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256" name="linha" descr="Gráfico de linhas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orma Liv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58" name="Forma Liv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59" name="Forma Liv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0" name="Forma Liv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1" name="Forma Liv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2" name="Forma Liv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3" name="Forma Liv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4" name="Forma Liv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5" name="Forma Liv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6" name="Forma Liv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7" name="Forma Liv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8" name="Forma Liv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9" name="Forma Liv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0" name="Forma Liv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1" name="Forma Liv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2" name="Forma Liv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3" name="Forma Liv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4" name="Forma Liv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5" name="Forma Liv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6" name="Forma Liv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7" name="Forma Liv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8" name="Forma Liv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9" name="Forma Liv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0" name="Forma Liv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1" name="Forma Liv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2" name="Forma Liv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3" name="Forma Liv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4" name="Forma Liv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5" name="Forma Liv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6" name="Forma Liv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7" name="Forma Liv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8" name="Forma Liv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9" name="Forma Liv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0" name="Forma Liv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1" name="Forma Liv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2" name="Forma Liv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3" name="Forma Liv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4" name="Forma Liv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5" name="Forma Liv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6" name="Forma Liv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7" name="Forma Liv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8" name="Forma Liv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9" name="Forma Liv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0" name="Forma Liv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1" name="Forma Liv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2" name="Forma Liv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3" name="Forma Liv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4" name="Forma Liv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5" name="Forma Liv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6" name="Forma Liv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7" name="Forma Liv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8" name="Forma Liv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9" name="Forma Liv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0" name="Forma Liv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1" name="Forma Liv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2" name="Forma Liv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3" name="Forma Liv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4" name="Forma Liv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5" name="Forma Liv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6" name="Forma Liv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7" name="Forma Liv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8" name="Forma Liv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9" name="Forma Liv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0" name="Forma Liv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1" name="Forma Liv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2" name="Forma Liv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3" name="Forma Liv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4" name="Forma Liv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5" name="Forma Liv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6" name="Forma Liv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7" name="Forma Liv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8" name="Forma Liv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9" name="Forma Liv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0" name="Forma Liv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1" name="Forma Liv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2" name="Forma Liv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3" name="Forma Liv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4" name="Forma Liv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5" name="Forma Liv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6" name="Forma Liv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7" name="Forma Liv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8" name="Forma Liv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9" name="Forma Liv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0" name="Forma Liv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1" name="Forma Liv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2" name="Forma Liv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3" name="Forma Liv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4" name="Forma Liv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5" name="Forma Liv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6" name="Forma Liv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7" name="Forma Liv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8" name="Forma Liv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9" name="Forma Liv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0" name="Forma Liv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1" name="Forma Liv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2" name="Forma Liv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3" name="Forma Liv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4" name="Forma Liv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5" name="Forma Liv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6" name="Forma Liv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7" name="Forma Liv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8" name="Forma Liv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9" name="Forma Liv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0" name="Forma Liv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1" name="Forma Liv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2" name="Forma Liv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3" name="Forma Liv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4" name="Forma Liv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5" name="Forma Liv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6" name="Forma Liv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7" name="Forma Liv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8" name="Forma Liv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9" name="Forma Liv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0" name="Forma Liv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1" name="Forma Liv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2" name="Forma Liv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3" name="Forma Liv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4" name="Forma Liv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5" name="Forma Liv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6" name="Forma Liv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7" name="Forma Liv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8" name="Forma Liv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9" name="Forma Liv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810" y="5105400"/>
            <a:ext cx="9146381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5091727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1" y="274638"/>
            <a:ext cx="9146380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67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8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9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0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4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4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396C3-3492-4496-8698-79E4814AE53F}" type="datetime1">
              <a:rPr lang="pt-BR" smtClean="0"/>
              <a:t>07/08/2025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028539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702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0" y="1905000"/>
            <a:ext cx="9146382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255" name="linha" descr="Gráfico de linhas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orma Liv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57" name="Forma Liv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58" name="Forma Liv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59" name="Forma Liv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0" name="Forma Liv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1" name="Forma Liv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2" name="Forma Liv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3" name="Forma Liv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4" name="Forma Liv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5" name="Forma Liv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6" name="Forma Liv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7" name="Forma Liv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8" name="Forma Liv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9" name="Forma Liv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0" name="Forma Liv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1" name="Forma Liv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2" name="Forma Liv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3" name="Forma Liv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4" name="Forma Liv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5" name="Forma Liv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6" name="Forma Liv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7" name="Forma Liv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8" name="Forma Liv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9" name="Forma Liv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0" name="Forma Liv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1" name="Forma Liv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2" name="Forma Liv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3" name="Forma Liv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4" name="Forma Liv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5" name="Forma Liv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6" name="Forma Liv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7" name="Forma Liv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8" name="Forma Liv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9" name="Forma Liv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0" name="Forma Liv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1" name="Forma Liv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2" name="Forma Liv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3" name="Forma Liv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4" name="Forma Liv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5" name="Forma Liv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6" name="Forma Liv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7" name="Forma Liv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8" name="Forma Liv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9" name="Forma Liv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0" name="Forma Liv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1" name="Forma Liv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2" name="Forma Liv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3" name="Forma Liv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4" name="Forma Liv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5" name="Forma Liv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6" name="Forma Liv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7" name="Forma Liv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8" name="Forma Liv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9" name="Forma Liv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0" name="Forma Liv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1" name="Forma Liv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2" name="Forma Liv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3" name="Forma Liv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4" name="Forma Liv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5" name="Forma Liv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6" name="Forma Liv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7" name="Forma Liv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8" name="Forma Liv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9" name="Forma Liv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0" name="Forma Liv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1" name="Forma Liv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2" name="Forma Liv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3" name="Forma Liv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4" name="Forma Liv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5" name="Forma Liv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6" name="Forma Liv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7" name="Forma Liv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8" name="Forma Liv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9" name="Forma Liv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0" name="Forma Liv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1" name="Forma Liv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2" name="Forma Liv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3" name="Forma Liv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4" name="Forma Liv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5" name="Forma Liv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6" name="Forma Liv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7" name="Forma Liv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8" name="Forma Liv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9" name="Forma Liv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0" name="Forma Liv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1" name="Forma Liv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2" name="Forma Liv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3" name="Forma Liv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4" name="Forma Liv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5" name="Forma Liv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6" name="Forma Liv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7" name="Forma Liv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8" name="Forma Liv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9" name="Forma Liv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0" name="Forma Liv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1" name="Forma Liv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2" name="Forma Liv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3" name="Forma Liv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4" name="Forma Liv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5" name="Forma Liv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6" name="Forma Liv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7" name="Forma Liv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8" name="Forma Liv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9" name="Forma Liv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0" name="Forma Liv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1" name="Forma Liv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2" name="Forma Liv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3" name="Forma Liv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4" name="Forma Liv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5" name="Forma Liv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6" name="Forma Liv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7" name="Forma Liv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8" name="Forma Liv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9" name="Forma Liv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0" name="Forma Liv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1" name="Forma Liv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2" name="Forma Liv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3" name="Forma Liv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4" name="Forma Liv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5" name="Forma Liv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6" name="Forma Liv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7" name="Forma Liv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8" name="Forma Liv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810" y="5102526"/>
            <a:ext cx="9146381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F0D0AC-B9DC-491A-B40C-0529EC313878}" type="datetime1">
              <a:rPr lang="pt-BR" smtClean="0"/>
              <a:t>07/08/2025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562893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1" y="274638"/>
            <a:ext cx="9146380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58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9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0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1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2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3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4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5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6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7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8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9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0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1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2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3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4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5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6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7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8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9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0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1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2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3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4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5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6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7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8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9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0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1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2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3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4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5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6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7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8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9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0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1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2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3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4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5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6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7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8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9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0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1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2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3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4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5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6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7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8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9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0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1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2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3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4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5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6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7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8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9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0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1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2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2810" y="1905000"/>
            <a:ext cx="4420750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48442" y="1905000"/>
            <a:ext cx="442074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A34909-1BC5-45CA-8566-BEB9E3794744}" type="datetime1">
              <a:rPr lang="pt-BR" smtClean="0"/>
              <a:t>07/08/2025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2700769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1" y="274638"/>
            <a:ext cx="9146380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60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1" name="Forma Livre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2" name="Forma Livre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3" name="Forma Livre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4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5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6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7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8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9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0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1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2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3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4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5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6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7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8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9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0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1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2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3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4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5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6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7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8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9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0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1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2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3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4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5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6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7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8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9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0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1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2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3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4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5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6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7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8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9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0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1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2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3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4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5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6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7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8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9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0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1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2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3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4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5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6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7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8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9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0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1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2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3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4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810" y="1905000"/>
            <a:ext cx="441770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2810" y="2819400"/>
            <a:ext cx="441770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51488" y="1905000"/>
            <a:ext cx="441770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F48602-A83C-4B27-B476-20AF32AE1EED}" type="datetime1">
              <a:rPr lang="pt-BR" smtClean="0"/>
              <a:t>07/08/2025</a:t>
            </a:fld>
            <a:endParaRPr lang="pt-BR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5" name="Espaço Reservado para Conteúdo 3"/>
          <p:cNvSpPr>
            <a:spLocks noGrp="1"/>
          </p:cNvSpPr>
          <p:nvPr>
            <p:ph sz="half" idx="13"/>
          </p:nvPr>
        </p:nvSpPr>
        <p:spPr>
          <a:xfrm>
            <a:off x="6251488" y="2819401"/>
            <a:ext cx="441770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5952813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56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7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58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59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0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1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2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3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4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5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6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7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8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9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0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1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2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3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4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5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6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7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8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9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0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1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2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3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4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5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6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7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8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9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0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1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2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3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4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5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6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7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8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9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0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1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2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3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4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5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6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7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8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9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0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1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2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3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4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5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6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7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8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9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0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1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2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3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4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5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6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7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8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9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0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02F2C7-204F-4F9D-81F3-C7CE8047CD3A}" type="datetime1">
              <a:rPr lang="pt-BR" smtClean="0"/>
              <a:t>07/08/2025</a:t>
            </a:fld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039865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1526F9-43E7-4B77-89D8-9DEFDDBA71B5}" type="datetime1">
              <a:rPr lang="pt-BR" smtClean="0"/>
              <a:t>07/08/2025</a:t>
            </a:fld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2639032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1" y="274638"/>
            <a:ext cx="9146380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2809" y="3429000"/>
            <a:ext cx="2743915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1249" y="1905000"/>
            <a:ext cx="5670757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grpSp>
        <p:nvGrpSpPr>
          <p:cNvPr id="615" name="quadro" descr="Gráfico de caixas"/>
          <p:cNvGrpSpPr/>
          <p:nvPr/>
        </p:nvGrpSpPr>
        <p:grpSpPr bwMode="invGray">
          <a:xfrm>
            <a:off x="4418990" y="1630822"/>
            <a:ext cx="6292667" cy="4575885"/>
            <a:chOff x="4417839" y="1630821"/>
            <a:chExt cx="6291028" cy="4575885"/>
          </a:xfrm>
        </p:grpSpPr>
        <p:grpSp>
          <p:nvGrpSpPr>
            <p:cNvPr id="616" name="Grupo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o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orma Livre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vre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vre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o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orma Livre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vre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vre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o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o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orma Livre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vre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vre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o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orma Livre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vre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vre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5CA678-7531-4BBD-B1E6-6A1CA37BCB1B}" type="datetime1">
              <a:rPr lang="pt-BR" smtClean="0"/>
              <a:t>07/08/2025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0397362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1746293" y="1884311"/>
            <a:ext cx="5670757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grpSp>
        <p:nvGrpSpPr>
          <p:cNvPr id="614" name="quadro" descr="Gráfico de caixas"/>
          <p:cNvGrpSpPr/>
          <p:nvPr/>
        </p:nvGrpSpPr>
        <p:grpSpPr bwMode="invGray">
          <a:xfrm flipH="1">
            <a:off x="1447877" y="1630822"/>
            <a:ext cx="6292667" cy="4575885"/>
            <a:chOff x="4417839" y="1630821"/>
            <a:chExt cx="6291028" cy="4575885"/>
          </a:xfrm>
        </p:grpSpPr>
        <p:grpSp>
          <p:nvGrpSpPr>
            <p:cNvPr id="615" name="Grupo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o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orma Livre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orma Livre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vre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o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orma Livre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orma Livre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vre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o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o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orma Livre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orma Livre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vre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o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orma Livre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orma Livre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vre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vre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vre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vre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vre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vre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vre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vre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vre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vre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vre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vre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vre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vre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vre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vre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vre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vre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vre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vre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vre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vre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vre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vre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vre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vre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vre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vre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vre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vre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vre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vre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vre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vre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vre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vre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vre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vre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vre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vre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vre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vre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vre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vre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vre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vre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vre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vre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vre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vre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vre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vre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vre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vre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vre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vre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vre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vre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vre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vre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vre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vre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vre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vre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vre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vre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vre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vre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vre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vre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vre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vre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08018" y="3411748"/>
            <a:ext cx="2743915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184FD6-C734-4162-88D8-0C01192F6E9B}" type="datetime1">
              <a:rPr lang="pt-BR" smtClean="0"/>
              <a:t>07/08/2025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8787099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grpSp>
        <p:nvGrpSpPr>
          <p:cNvPr id="7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8" name="Forma Livre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9" name="Forma Livre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0" name="Forma Livre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8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8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215C2D-4C5F-41A8-B554-C650AF34C482}" type="datetime1">
              <a:rPr lang="pt-BR" smtClean="0"/>
              <a:t>07/08/2025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1147310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364311" y="274640"/>
            <a:ext cx="1371957" cy="5901747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grpSp>
        <p:nvGrpSpPr>
          <p:cNvPr id="7" name="linha" descr="Gráfico de linhas"/>
          <p:cNvGrpSpPr/>
          <p:nvPr/>
        </p:nvGrpSpPr>
        <p:grpSpPr bwMode="invGray">
          <a:xfrm rot="5400000">
            <a:off x="6867046" y="3472590"/>
            <a:ext cx="6492240" cy="64025"/>
            <a:chOff x="1522413" y="1514475"/>
            <a:chExt cx="10569575" cy="64008"/>
          </a:xfrm>
        </p:grpSpPr>
        <p:sp>
          <p:nvSpPr>
            <p:cNvPr id="8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9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0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8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8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171" y="277814"/>
            <a:ext cx="9146383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E39326-9852-4665-8E10-5CCFE1522248}" type="datetime1">
              <a:rPr lang="pt-BR" smtClean="0"/>
              <a:t>07/08/2025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2483994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9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514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596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684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28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69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3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52842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7937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66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969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62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133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96743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55021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040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870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3938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000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2810" y="1905000"/>
            <a:ext cx="9146382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256" name="linha" descr="Gráfico de linhas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orma Liv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58" name="Forma Liv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59" name="Forma Liv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0" name="Forma Liv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1" name="Forma Liv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2" name="Forma Liv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3" name="Forma Liv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4" name="Forma Liv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5" name="Forma Liv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6" name="Forma Liv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7" name="Forma Liv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8" name="Forma Liv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9" name="Forma Liv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0" name="Forma Liv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1" name="Forma Liv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2" name="Forma Liv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3" name="Forma Liv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4" name="Forma Liv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5" name="Forma Liv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6" name="Forma Liv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7" name="Forma Liv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8" name="Forma Liv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9" name="Forma Liv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0" name="Forma Liv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1" name="Forma Liv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2" name="Forma Liv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3" name="Forma Liv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4" name="Forma Liv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5" name="Forma Liv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6" name="Forma Liv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7" name="Forma Liv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8" name="Forma Liv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9" name="Forma Liv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0" name="Forma Liv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1" name="Forma Liv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2" name="Forma Liv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3" name="Forma Liv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4" name="Forma Liv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5" name="Forma Liv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6" name="Forma Liv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7" name="Forma Liv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8" name="Forma Liv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9" name="Forma Liv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0" name="Forma Liv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1" name="Forma Liv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2" name="Forma Liv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3" name="Forma Liv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4" name="Forma Liv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5" name="Forma Liv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6" name="Forma Liv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7" name="Forma Liv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8" name="Forma Liv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9" name="Forma Liv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0" name="Forma Liv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1" name="Forma Liv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2" name="Forma Liv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3" name="Forma Liv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4" name="Forma Liv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5" name="Forma Liv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6" name="Forma Liv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7" name="Forma Liv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8" name="Forma Liv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9" name="Forma Liv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0" name="Forma Liv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1" name="Forma Liv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2" name="Forma Liv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3" name="Forma Liv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4" name="Forma Liv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5" name="Forma Liv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6" name="Forma Liv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7" name="Forma Liv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8" name="Forma Liv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9" name="Forma Liv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0" name="Forma Liv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1" name="Forma Liv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2" name="Forma Liv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3" name="Forma Liv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4" name="Forma Liv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5" name="Forma Liv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6" name="Forma Liv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7" name="Forma Liv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8" name="Forma Liv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9" name="Forma Liv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0" name="Forma Liv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1" name="Forma Liv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2" name="Forma Liv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3" name="Forma Liv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4" name="Forma Liv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5" name="Forma Liv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6" name="Forma Liv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7" name="Forma Liv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8" name="Forma Liv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9" name="Forma Liv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0" name="Forma Liv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1" name="Forma Liv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2" name="Forma Liv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3" name="Forma Liv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4" name="Forma Liv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5" name="Forma Liv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6" name="Forma Liv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7" name="Forma Liv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8" name="Forma Liv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9" name="Forma Liv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0" name="Forma Liv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1" name="Forma Liv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2" name="Forma Liv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3" name="Forma Liv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4" name="Forma Liv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5" name="Forma Liv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6" name="Forma Liv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7" name="Forma Liv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8" name="Forma Liv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9" name="Forma Liv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0" name="Forma Liv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1" name="Forma Liv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2" name="Forma Liv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3" name="Forma Liv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4" name="Forma Liv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5" name="Forma Liv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6" name="Forma Liv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7" name="Forma Liv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8" name="Forma Liv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9" name="Forma Liv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810" y="5105400"/>
            <a:ext cx="9146381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389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1" y="274638"/>
            <a:ext cx="9146380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67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8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9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0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4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4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396C3-3492-4496-8698-79E4814AE53F}" type="datetime1">
              <a:rPr lang="pt-BR" smtClean="0"/>
              <a:t>07/08/2025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830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0" y="1905000"/>
            <a:ext cx="9146382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255" name="linha" descr="Gráfico de linhas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orma Liv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57" name="Forma Liv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58" name="Forma Liv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59" name="Forma Liv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0" name="Forma Liv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1" name="Forma Liv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2" name="Forma Liv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3" name="Forma Liv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4" name="Forma Liv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5" name="Forma Liv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6" name="Forma Liv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7" name="Forma Liv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8" name="Forma Liv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69" name="Forma Liv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0" name="Forma Liv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1" name="Forma Liv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2" name="Forma Liv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3" name="Forma Liv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4" name="Forma Liv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5" name="Forma Liv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6" name="Forma Liv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7" name="Forma Liv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8" name="Forma Liv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79" name="Forma Liv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0" name="Forma Liv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1" name="Forma Liv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2" name="Forma Liv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3" name="Forma Liv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4" name="Forma Liv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5" name="Forma Liv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6" name="Forma Liv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7" name="Forma Liv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8" name="Forma Liv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89" name="Forma Liv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0" name="Forma Liv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1" name="Forma Liv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2" name="Forma Liv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3" name="Forma Liv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4" name="Forma Liv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5" name="Forma Liv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6" name="Forma Liv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7" name="Forma Liv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8" name="Forma Liv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299" name="Forma Liv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0" name="Forma Liv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1" name="Forma Liv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2" name="Forma Liv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3" name="Forma Liv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4" name="Forma Liv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5" name="Forma Liv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6" name="Forma Liv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7" name="Forma Liv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8" name="Forma Liv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09" name="Forma Liv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0" name="Forma Liv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1" name="Forma Liv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2" name="Forma Liv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3" name="Forma Liv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4" name="Forma Liv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5" name="Forma Liv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6" name="Forma Liv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7" name="Forma Liv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8" name="Forma Liv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19" name="Forma Liv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0" name="Forma Liv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1" name="Forma Liv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2" name="Forma Liv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3" name="Forma Liv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4" name="Forma Liv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5" name="Forma Liv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6" name="Forma Liv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7" name="Forma Liv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8" name="Forma Liv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29" name="Forma Liv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0" name="Forma Liv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1" name="Forma Liv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2" name="Forma Liv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3" name="Forma Liv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4" name="Forma Liv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5" name="Forma Liv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6" name="Forma Liv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7" name="Forma Liv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8" name="Forma Liv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39" name="Forma Liv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0" name="Forma Liv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1" name="Forma Liv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2" name="Forma Liv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3" name="Forma Liv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4" name="Forma Liv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5" name="Forma Liv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6" name="Forma Liv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7" name="Forma Liv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8" name="Forma Liv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49" name="Forma Liv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0" name="Forma Liv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1" name="Forma Liv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2" name="Forma Liv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3" name="Forma Liv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4" name="Forma Liv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5" name="Forma Liv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6" name="Forma Liv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7" name="Forma Liv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8" name="Forma Liv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59" name="Forma Liv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0" name="Forma Liv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1" name="Forma Liv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2" name="Forma Liv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3" name="Forma Liv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4" name="Forma Liv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5" name="Forma Liv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6" name="Forma Liv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7" name="Forma Liv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8" name="Forma Liv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69" name="Forma Liv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0" name="Forma Liv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1" name="Forma Liv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2" name="Forma Liv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3" name="Forma Liv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4" name="Forma Liv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5" name="Forma Liv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6" name="Forma Liv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7" name="Forma Liv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  <p:sp>
          <p:nvSpPr>
            <p:cNvPr id="378" name="Forma Liv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/>
            </a:p>
          </p:txBody>
        </p: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810" y="5102526"/>
            <a:ext cx="9146381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F0D0AC-B9DC-491A-B40C-0529EC313878}" type="datetime1">
              <a:rPr lang="pt-BR" smtClean="0"/>
              <a:t>07/08/2025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060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1" y="274638"/>
            <a:ext cx="9146380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58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9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0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1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2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3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4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5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6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7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8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9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0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1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2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3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4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5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6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7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8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9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0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1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2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3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4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5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6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7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8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9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0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1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2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3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4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5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6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7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8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9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0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1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2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3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4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5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6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7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8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9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0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1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2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3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4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5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6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7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8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9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0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1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2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3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4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5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6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7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8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9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0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1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2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2810" y="1905000"/>
            <a:ext cx="4420750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48442" y="1905000"/>
            <a:ext cx="442074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A34909-1BC5-45CA-8566-BEB9E3794744}" type="datetime1">
              <a:rPr lang="pt-BR" smtClean="0"/>
              <a:t>07/08/2025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19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260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1" y="274638"/>
            <a:ext cx="9146380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60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1" name="Forma Livre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2" name="Forma Livre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3" name="Forma Livre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4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5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6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7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8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9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0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1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2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3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4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5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6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7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8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9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0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1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2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3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4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5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6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7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8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9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0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1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2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3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4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5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6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7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8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9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0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1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2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3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4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5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6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7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8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9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0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1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2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3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4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5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6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7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8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9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0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1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2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3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4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5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6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7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8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9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0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1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2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3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4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810" y="1905000"/>
            <a:ext cx="441770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2810" y="2819400"/>
            <a:ext cx="441770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51488" y="1905000"/>
            <a:ext cx="441770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F48602-A83C-4B27-B476-20AF32AE1EED}" type="datetime1">
              <a:rPr lang="pt-BR" smtClean="0"/>
              <a:t>07/08/2025</a:t>
            </a:fld>
            <a:endParaRPr lang="pt-BR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5" name="Espaço Reservado para Conteúdo 3"/>
          <p:cNvSpPr>
            <a:spLocks noGrp="1"/>
          </p:cNvSpPr>
          <p:nvPr>
            <p:ph sz="half" idx="13"/>
          </p:nvPr>
        </p:nvSpPr>
        <p:spPr>
          <a:xfrm>
            <a:off x="6251488" y="2819401"/>
            <a:ext cx="441770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085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56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7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58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59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0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1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2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3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4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5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6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7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8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9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0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1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2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3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4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5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6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7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8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9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0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1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2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3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4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5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6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7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8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9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0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1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2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3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4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5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6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7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8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9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0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1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2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3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4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5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6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7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8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9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0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1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2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3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4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5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6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7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8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9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0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1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2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3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4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5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6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7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8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9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0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02F2C7-204F-4F9D-81F3-C7CE8047CD3A}" type="datetime1">
              <a:rPr lang="pt-BR" smtClean="0"/>
              <a:t>07/08/2025</a:t>
            </a:fld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415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1526F9-43E7-4B77-89D8-9DEFDDBA71B5}" type="datetime1">
              <a:rPr lang="pt-BR" smtClean="0"/>
              <a:t>07/08/2025</a:t>
            </a:fld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118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811" y="274638"/>
            <a:ext cx="9146380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2809" y="3429000"/>
            <a:ext cx="2743915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1249" y="1905000"/>
            <a:ext cx="5670757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grpSp>
        <p:nvGrpSpPr>
          <p:cNvPr id="615" name="quadro" descr="Gráfico de caixas"/>
          <p:cNvGrpSpPr/>
          <p:nvPr/>
        </p:nvGrpSpPr>
        <p:grpSpPr bwMode="invGray">
          <a:xfrm>
            <a:off x="4418990" y="1630822"/>
            <a:ext cx="6292667" cy="4575885"/>
            <a:chOff x="4417839" y="1630821"/>
            <a:chExt cx="6291028" cy="4575885"/>
          </a:xfrm>
        </p:grpSpPr>
        <p:grpSp>
          <p:nvGrpSpPr>
            <p:cNvPr id="616" name="Grupo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o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orma Livre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vre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vre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o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orma Livre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vre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vre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o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o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orma Livre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vre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vre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o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orma Livre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vre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vre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5CA678-7531-4BBD-B1E6-6A1CA37BCB1B}" type="datetime1">
              <a:rPr lang="pt-BR" smtClean="0"/>
              <a:t>07/08/2025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755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1746293" y="1884311"/>
            <a:ext cx="5670757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grpSp>
        <p:nvGrpSpPr>
          <p:cNvPr id="614" name="quadro" descr="Gráfico de caixas"/>
          <p:cNvGrpSpPr/>
          <p:nvPr/>
        </p:nvGrpSpPr>
        <p:grpSpPr bwMode="invGray">
          <a:xfrm flipH="1">
            <a:off x="1447877" y="1630822"/>
            <a:ext cx="6292667" cy="4575885"/>
            <a:chOff x="4417839" y="1630821"/>
            <a:chExt cx="6291028" cy="4575885"/>
          </a:xfrm>
        </p:grpSpPr>
        <p:grpSp>
          <p:nvGrpSpPr>
            <p:cNvPr id="615" name="Grupo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o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orma Livre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orma Livre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vre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o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orma Livre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orma Livre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vre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o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o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orma Livre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orma Livre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vre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o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orma Livre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orma Livre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vre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vre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vre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vre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vre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vre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vre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vre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vre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vre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vre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vre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vre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vre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vre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vre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vre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vre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vre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vre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vre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vre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vre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vre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vre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vre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vre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vre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vre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vre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vre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vre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vre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vre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vre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vre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vre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vre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vre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vre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vre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vre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vre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vre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vre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vre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vre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vre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vre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vre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vre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vre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vre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vre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vre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vre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vre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vre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vre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vre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vre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vre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vre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vre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vre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vre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vre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vre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vre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vre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vre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vre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08018" y="3411748"/>
            <a:ext cx="2743915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184FD6-C734-4162-88D8-0C01192F6E9B}" type="datetime1">
              <a:rPr lang="pt-BR" smtClean="0"/>
              <a:t>07/08/2025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245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grpSp>
        <p:nvGrpSpPr>
          <p:cNvPr id="7" name="linha" descr="Gráfico de linhas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8" name="Forma Livre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9" name="Forma Livre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0" name="Forma Livre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8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8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215C2D-4C5F-41A8-B554-C650AF34C482}" type="datetime1">
              <a:rPr lang="pt-BR" smtClean="0"/>
              <a:t>07/08/2025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854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364311" y="274640"/>
            <a:ext cx="1371957" cy="5901747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grpSp>
        <p:nvGrpSpPr>
          <p:cNvPr id="7" name="linha" descr="Gráfico de linhas"/>
          <p:cNvGrpSpPr/>
          <p:nvPr/>
        </p:nvGrpSpPr>
        <p:grpSpPr bwMode="invGray">
          <a:xfrm rot="5400000">
            <a:off x="6867046" y="3472590"/>
            <a:ext cx="6492240" cy="64025"/>
            <a:chOff x="1522413" y="1514475"/>
            <a:chExt cx="10569575" cy="64008"/>
          </a:xfrm>
        </p:grpSpPr>
        <p:sp>
          <p:nvSpPr>
            <p:cNvPr id="8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9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0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8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8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171" y="277814"/>
            <a:ext cx="9146383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E39326-9852-4665-8E10-5CCFE1522248}" type="datetime1">
              <a:rPr lang="pt-BR" smtClean="0"/>
              <a:t>07/08/2025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094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6274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93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14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34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4589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410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355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8984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996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032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222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48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71740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9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06157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40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3064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6416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3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6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10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0"/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GlowEdges trans="71000"/>
                    </a14:imgEffect>
                    <a14:imgEffect>
                      <a14:colorTemperature colorTemp="3954"/>
                    </a14:imgEffect>
                    <a14:imgEffect>
                      <a14:saturation sat="30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3515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 trans="71000"/>
                    </a14:imgEffect>
                    <a14:imgEffect>
                      <a14:colorTemperature colorTemp="3954"/>
                    </a14:imgEffect>
                    <a14:imgEffect>
                      <a14:saturation sat="30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811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522810" y="6400801"/>
            <a:ext cx="6326246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077716" y="6400801"/>
            <a:ext cx="1244183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9758D4F-735F-46FE-9FCB-4849D9F60668}" type="datetime1">
              <a:rPr lang="pt-BR" smtClean="0"/>
              <a:t>07/08/2025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525893" y="6400801"/>
            <a:ext cx="114330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33314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79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811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522810" y="6400801"/>
            <a:ext cx="6326246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077716" y="6400801"/>
            <a:ext cx="1244183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9758D4F-735F-46FE-9FCB-4849D9F60668}" type="datetime1">
              <a:rPr lang="pt-BR" smtClean="0"/>
              <a:t>07/08/2025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525893" y="6400801"/>
            <a:ext cx="114330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55752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26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6B73AD-6831-44D7-8808-5D51D8C54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sz="13800" u="sng" dirty="0">
                <a:solidFill>
                  <a:schemeClr val="bg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FILOSOFIA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9D653B-ECDC-4F83-94BE-AA99B2713C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dirty="0">
                <a:latin typeface="Arial Narrow" panose="020B0606020202030204" pitchFamily="34" charset="0"/>
              </a:rPr>
              <a:t>Professor Alexandre</a:t>
            </a:r>
          </a:p>
        </p:txBody>
      </p:sp>
    </p:spTree>
    <p:extLst>
      <p:ext uri="{BB962C8B-B14F-4D97-AF65-F5344CB8AC3E}">
        <p14:creationId xmlns:p14="http://schemas.microsoft.com/office/powerpoint/2010/main" val="1568033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B4C5C5-8309-488D-ADD5-CA5552BABE0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2">
                <a:lumMod val="75000"/>
              </a:schemeClr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sz="4400" b="1" u="sng" dirty="0"/>
              <a:t>Observações</a:t>
            </a:r>
            <a:r>
              <a:rPr lang="pt-BR" sz="4400" b="1" dirty="0"/>
              <a:t> </a:t>
            </a:r>
            <a:r>
              <a:rPr lang="pt-BR" sz="4400" b="1" u="sng" dirty="0"/>
              <a:t>acerca</a:t>
            </a:r>
            <a:r>
              <a:rPr lang="pt-BR" sz="4400" b="1" dirty="0"/>
              <a:t> </a:t>
            </a:r>
            <a:r>
              <a:rPr lang="pt-BR" sz="4400" b="1" u="sng" dirty="0"/>
              <a:t>do</a:t>
            </a:r>
            <a:r>
              <a:rPr lang="pt-BR" sz="4400" b="1" dirty="0"/>
              <a:t> </a:t>
            </a:r>
            <a:r>
              <a:rPr lang="pt-BR" sz="4400" b="1" u="sng" dirty="0"/>
              <a:t>criticismo</a:t>
            </a:r>
            <a:r>
              <a:rPr lang="pt-BR" sz="4400" b="1" dirty="0"/>
              <a:t> </a:t>
            </a:r>
            <a:r>
              <a:rPr lang="pt-BR" sz="4400" b="1" u="sng" dirty="0"/>
              <a:t>kantiano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CCD920-0A26-4B2B-8F3A-36B88AA1971F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2400" b="1" dirty="0"/>
              <a:t>Espaço aberto para metafísicas;</a:t>
            </a:r>
          </a:p>
          <a:p>
            <a:pPr lvl="1"/>
            <a:r>
              <a:rPr lang="pt-BR" sz="2000" dirty="0">
                <a:solidFill>
                  <a:srgbClr val="FFC000"/>
                </a:solidFill>
              </a:rPr>
              <a:t>Incapacidade de conhecer          Não existir;</a:t>
            </a:r>
          </a:p>
          <a:p>
            <a:pPr lvl="1"/>
            <a:endParaRPr lang="pt-BR" sz="2000" dirty="0"/>
          </a:p>
          <a:p>
            <a:r>
              <a:rPr lang="pt-BR" sz="2400" b="1" dirty="0"/>
              <a:t>Teoria ética:</a:t>
            </a:r>
          </a:p>
          <a:p>
            <a:pPr lvl="1"/>
            <a:r>
              <a:rPr lang="pt-BR" sz="2000" dirty="0">
                <a:solidFill>
                  <a:srgbClr val="FFC000"/>
                </a:solidFill>
              </a:rPr>
              <a:t>Deontológica (Dever);</a:t>
            </a:r>
          </a:p>
        </p:txBody>
      </p:sp>
      <p:sp>
        <p:nvSpPr>
          <p:cNvPr id="4" name="Diferente de 3">
            <a:extLst>
              <a:ext uri="{FF2B5EF4-FFF2-40B4-BE49-F238E27FC236}">
                <a16:creationId xmlns:a16="http://schemas.microsoft.com/office/drawing/2014/main" id="{090302ED-6B0D-4338-AF58-26EFA89794CA}"/>
              </a:ext>
            </a:extLst>
          </p:cNvPr>
          <p:cNvSpPr/>
          <p:nvPr/>
        </p:nvSpPr>
        <p:spPr>
          <a:xfrm>
            <a:off x="4982818" y="2626658"/>
            <a:ext cx="662609" cy="397564"/>
          </a:xfrm>
          <a:prstGeom prst="mathNot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6A7B314-06C2-4348-9760-7871AEDEE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228" y="2719423"/>
            <a:ext cx="23812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52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k PNG Transparent Images | PNG All">
            <a:extLst>
              <a:ext uri="{FF2B5EF4-FFF2-40B4-BE49-F238E27FC236}">
                <a16:creationId xmlns:a16="http://schemas.microsoft.com/office/drawing/2014/main" id="{3A6E324D-4114-4970-93C7-A7A75FA74C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192" y="532734"/>
            <a:ext cx="4521722" cy="579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079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34D73-737B-4DBC-8261-DA679E949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Enem)  Até hoje admitia-se que nosso conhecimento se devia regular pelos objetos; porém todas as tentativas para descobrir, mediante conceitos, algo que ampliasse nosso conhecimento, malogravam-se com esse pressuposto. Tentemos, pois, uma vez, experimentar se não se resolverão melhor as tarefas da metafísica, admitindo que os objetos se deveriam regular pelo nosso conhecimento. KANT, I. </a:t>
            </a:r>
            <a:r>
              <a:rPr lang="pt-BR" sz="20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Crítica da razão pura</a:t>
            </a: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Lisboa: Calouste-Gulbenkian, 1994 (adaptado).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trecho em questão é uma referência ao que ficou conhecido como revolução copernicana na filosofia. Nele, confrontam-se duas posições filosóficas que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assumem pontos de vista opostos acerca da natureza do conhecimento.  </a:t>
            </a: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defendem que o conhecimento é impossível, restando-nos somente o ceticismo.  </a:t>
            </a: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revelam a relação de interdependência entre os dados da experiência e a reflexão filosófica.  </a:t>
            </a: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apostam, no que diz respeito às tarefas da filosofia, na primazia das ideias em relação aos objetos.  </a:t>
            </a: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refutam-se mutuamente quanto à natureza do nosso conhecimento e são ambas recusadas por Kant.  </a:t>
            </a:r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205059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2D4F0C9-55F9-4ABF-918D-F829BBC68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100" dirty="0">
                <a:solidFill>
                  <a:schemeClr val="bg1"/>
                </a:solidFill>
              </a:rPr>
              <a:t>(</a:t>
            </a:r>
            <a:r>
              <a:rPr lang="pt-BR" sz="2100" dirty="0" err="1">
                <a:solidFill>
                  <a:schemeClr val="bg1"/>
                </a:solidFill>
              </a:rPr>
              <a:t>Unioeste</a:t>
            </a:r>
            <a:r>
              <a:rPr lang="pt-BR" sz="2100" dirty="0">
                <a:solidFill>
                  <a:schemeClr val="bg1"/>
                </a:solidFill>
              </a:rPr>
              <a:t>)  O filósofo alemão Immanuel Kant formulou, na Crítica da Razão Pura, uma divisão do conhecimento e acesso da razão aos fenômenos. Fenômenos não são coisas; eles nomeiam aquilo que podemos conhecer das coisas, através das formas da sensibilidade (Espaço e Tempo) e das categorias do entendimento (tais como Substância, Relação, Necessidade etc.). Assim, Kant afirma que o conhecimento humano é finito (limitado por suas formas e categorias). Como poderia haver, então, algum conhecimento universalmente válido? Ele afirma que tal conhecimento se formula num “juízo sintético a priori”. Juízos são afirmações; o adjetivo “sintéticos” significa que essas afirmações reúnem conceitos diferentes; “a priori”, por sua vez, indica aquilo que é obtido sem acesso à experiência dos fenômenos, antes deles e para que os fenômenos possam ser reunidos em um conhecimento que tenha unidade e sentido.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100" dirty="0">
                <a:solidFill>
                  <a:schemeClr val="bg1"/>
                </a:solidFill>
              </a:rPr>
              <a:t>Com base nisso, indique a alternativa CORRETA.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100" dirty="0">
                <a:solidFill>
                  <a:schemeClr val="bg1"/>
                </a:solidFill>
              </a:rPr>
              <a:t>a) Para Kant, o conhecimento humano é diretamente dado pela experiência das coisas, acessíveis pelos sentidos (visão, audição, etc.).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100" dirty="0">
                <a:solidFill>
                  <a:schemeClr val="bg1"/>
                </a:solidFill>
              </a:rPr>
              <a:t>b) Juízos sintéticos a priori são afirmações de conhecimento cuja natureza é particular e que se altera caso a caso.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100" dirty="0">
                <a:solidFill>
                  <a:schemeClr val="bg1"/>
                </a:solidFill>
              </a:rPr>
              <a:t>c) Se a Metafísica é o conhecimento da essência das coisas elas mesmas, Kant é, na Crítica da Razão Pura, um defensor da Metafísica, e não um defensor da finitude do conhecimento.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100" dirty="0">
                <a:solidFill>
                  <a:schemeClr val="bg1"/>
                </a:solidFill>
              </a:rPr>
              <a:t>d) Para Kant, Espaço e Tempo são categorias do entendimento mediante as quais conhecemos os fenômenos.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100" dirty="0">
                <a:solidFill>
                  <a:schemeClr val="bg1"/>
                </a:solidFill>
              </a:rPr>
              <a:t>e) Juízos sintéticos a priori permitem organizar o conhecimento, dando a ele validade universal e unicidade.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5906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k PNG Transparent Images | PNG All">
            <a:extLst>
              <a:ext uri="{FF2B5EF4-FFF2-40B4-BE49-F238E27FC236}">
                <a16:creationId xmlns:a16="http://schemas.microsoft.com/office/drawing/2014/main" id="{3A6E324D-4114-4970-93C7-A7A75FA74C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192" y="532734"/>
            <a:ext cx="4521722" cy="579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15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A3C353-DFE8-2F99-97BC-A0B92A01D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pt-BR" sz="3200" dirty="0">
                <a:solidFill>
                  <a:srgbClr val="FF0000"/>
                </a:solidFill>
              </a:rPr>
              <a:t>De um lado Descartes, defendia a razão.</a:t>
            </a:r>
            <a:r>
              <a:rPr lang="pt-BR" sz="320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pt-BR" sz="3200" dirty="0">
                <a:solidFill>
                  <a:srgbClr val="00B050"/>
                </a:solidFill>
              </a:rPr>
              <a:t>Do outro lado o Locke com os sentidos.</a:t>
            </a:r>
            <a:r>
              <a:rPr lang="pt-BR" sz="3200" dirty="0">
                <a:solidFill>
                  <a:schemeClr val="bg1"/>
                </a:solidFill>
              </a:rPr>
              <a:t> Então...</a:t>
            </a:r>
          </a:p>
          <a:p>
            <a:pPr marL="0" indent="0" algn="ctr">
              <a:buNone/>
            </a:pPr>
            <a:r>
              <a:rPr lang="pt-BR" sz="3200" b="1" dirty="0">
                <a:solidFill>
                  <a:schemeClr val="bg1"/>
                </a:solidFill>
              </a:rPr>
              <a:t>Veio o Kant, criticando: “A razão independente é vazia. Veio o Kant, afirmando que a experiência solitária é cega. Para a epistême, preciso de ambas. </a:t>
            </a:r>
            <a:r>
              <a:rPr lang="pt-BR" sz="3200" dirty="0">
                <a:solidFill>
                  <a:srgbClr val="FFC000"/>
                </a:solidFill>
              </a:rPr>
              <a:t>(2x)</a:t>
            </a:r>
          </a:p>
          <a:p>
            <a:pPr marL="0" indent="0" algn="ctr">
              <a:buNone/>
            </a:pPr>
            <a:r>
              <a:rPr lang="pt-BR" sz="3200" dirty="0">
                <a:solidFill>
                  <a:srgbClr val="FF0000"/>
                </a:solidFill>
              </a:rPr>
              <a:t>Se lembre que a mente tem ideias inatas, já nascem com a gente. O racionalismo vai na dedução.</a:t>
            </a:r>
          </a:p>
          <a:p>
            <a:pPr marL="0" indent="0" algn="ctr">
              <a:buNone/>
            </a:pPr>
            <a:r>
              <a:rPr lang="pt-BR" sz="3200" dirty="0">
                <a:solidFill>
                  <a:srgbClr val="00B050"/>
                </a:solidFill>
              </a:rPr>
              <a:t>Já o empirismo é experiência total, com meus sentidos eu conheço o mundo, preencho a mente que é uma folha em branco.</a:t>
            </a:r>
          </a:p>
          <a:p>
            <a:pPr marL="0" indent="0" algn="ctr"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07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k PNG Transparent Images | PNG All">
            <a:extLst>
              <a:ext uri="{FF2B5EF4-FFF2-40B4-BE49-F238E27FC236}">
                <a16:creationId xmlns:a16="http://schemas.microsoft.com/office/drawing/2014/main" id="{3A6E324D-4114-4970-93C7-A7A75FA74C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192" y="532734"/>
            <a:ext cx="4521722" cy="579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872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A79C01-C60E-45B4-941C-585FF95DF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9A2587-438D-4251-BC31-09A02E964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Ética todo dia — Português (Brasil)">
            <a:extLst>
              <a:ext uri="{FF2B5EF4-FFF2-40B4-BE49-F238E27FC236}">
                <a16:creationId xmlns:a16="http://schemas.microsoft.com/office/drawing/2014/main" id="{5F11433B-60A9-49CD-A891-247B1E37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87" y="1008257"/>
            <a:ext cx="11158226" cy="476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260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FB3A14D-4C3B-4975-95D2-AEFF8DD1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11" y="115613"/>
            <a:ext cx="9146380" cy="87829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7200" dirty="0">
                <a:solidFill>
                  <a:srgbClr val="FF0000"/>
                </a:solidFill>
              </a:rPr>
              <a:t>GRUPOS ÉTICOS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34AF37B-A1E7-4ED7-80BA-FE5BFB047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792" y="1032454"/>
            <a:ext cx="4416552" cy="762000"/>
          </a:xfrm>
          <a:ln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u="sng" dirty="0">
                <a:solidFill>
                  <a:srgbClr val="0070C0"/>
                </a:solidFill>
              </a:rPr>
              <a:t>teleológica</a:t>
            </a:r>
            <a:endParaRPr lang="pt-BR" sz="4000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3A97201-BD95-406A-8883-9CCD3B29D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792" y="1961323"/>
            <a:ext cx="4416552" cy="2743200"/>
          </a:xfrm>
          <a:ln>
            <a:solidFill>
              <a:schemeClr val="tx1">
                <a:lumMod val="95000"/>
              </a:schemeClr>
            </a:solidFill>
          </a:ln>
        </p:spPr>
        <p:txBody>
          <a:bodyPr/>
          <a:lstStyle/>
          <a:p>
            <a:r>
              <a:rPr lang="pt-BR" dirty="0" err="1"/>
              <a:t>Eudaimonista</a:t>
            </a:r>
            <a:r>
              <a:rPr lang="pt-BR" dirty="0"/>
              <a:t>;</a:t>
            </a:r>
          </a:p>
          <a:p>
            <a:endParaRPr lang="pt-BR" dirty="0"/>
          </a:p>
          <a:p>
            <a:r>
              <a:rPr lang="pt-BR" dirty="0"/>
              <a:t>Cristã;</a:t>
            </a:r>
          </a:p>
          <a:p>
            <a:endParaRPr lang="pt-BR" dirty="0"/>
          </a:p>
          <a:p>
            <a:r>
              <a:rPr lang="pt-BR" dirty="0"/>
              <a:t>Utilitarista;</a:t>
            </a:r>
          </a:p>
          <a:p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94CDBE9D-C59A-44B0-848C-A310C2C8E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68348" y="1031873"/>
            <a:ext cx="6652590" cy="762000"/>
          </a:xfrm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pt-BR" sz="3600" b="1" u="sng" dirty="0">
                <a:solidFill>
                  <a:srgbClr val="00B050"/>
                </a:solidFill>
              </a:rPr>
              <a:t>DEONTOLÓGICA</a:t>
            </a:r>
            <a:endParaRPr lang="pt-BR" dirty="0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1D6FE48A-D309-4314-A5E0-1E3EE1CE150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68347" y="1961321"/>
            <a:ext cx="6652591" cy="4781066"/>
          </a:xfrm>
          <a:ln>
            <a:solidFill>
              <a:srgbClr val="00B0F0"/>
            </a:solidFill>
          </a:ln>
        </p:spPr>
        <p:txBody>
          <a:bodyPr>
            <a:normAutofit fontScale="25000" lnSpcReduction="20000"/>
          </a:bodyPr>
          <a:lstStyle/>
          <a:p>
            <a:r>
              <a:rPr lang="pt-BR" sz="9600" b="1" dirty="0"/>
              <a:t>BOA INTENÇÃO!!!</a:t>
            </a:r>
          </a:p>
          <a:p>
            <a:r>
              <a:rPr lang="pt-BR" sz="9600" b="1" dirty="0"/>
              <a:t>Liberdade para agir;</a:t>
            </a:r>
          </a:p>
          <a:p>
            <a:r>
              <a:rPr lang="pt-BR" sz="9600" b="1" dirty="0"/>
              <a:t>Dever pelo dever </a:t>
            </a:r>
            <a:r>
              <a:rPr lang="pt-BR" sz="96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9600" b="1" dirty="0">
                <a:sym typeface="Wingdings" panose="05000000000000000000" pitchFamily="2" charset="2"/>
              </a:rPr>
              <a:t> </a:t>
            </a:r>
            <a:r>
              <a:rPr lang="pt-BR" sz="9600" b="1" dirty="0">
                <a:solidFill>
                  <a:srgbClr val="00B0F0"/>
                </a:solidFill>
                <a:sym typeface="Wingdings" panose="05000000000000000000" pitchFamily="2" charset="2"/>
              </a:rPr>
              <a:t>Razão</a:t>
            </a:r>
            <a:r>
              <a:rPr lang="pt-BR" sz="9600" b="1" dirty="0">
                <a:sym typeface="Wingdings" panose="05000000000000000000" pitchFamily="2" charset="2"/>
              </a:rPr>
              <a:t>;</a:t>
            </a:r>
            <a:endParaRPr lang="pt-BR" sz="9600" b="1" dirty="0"/>
          </a:p>
          <a:p>
            <a:r>
              <a:rPr lang="pt-BR" sz="9600" b="1" dirty="0"/>
              <a:t>IMPERATIVOS!!!</a:t>
            </a:r>
          </a:p>
          <a:p>
            <a:r>
              <a:rPr lang="pt-BR" sz="9600" u="sng" dirty="0">
                <a:solidFill>
                  <a:srgbClr val="00B0F0"/>
                </a:solidFill>
                <a:latin typeface="Algerian" panose="04020705040A02060702" pitchFamily="82" charset="0"/>
              </a:rPr>
              <a:t>Imperativos</a:t>
            </a:r>
            <a:r>
              <a:rPr lang="pt-BR" sz="9600" dirty="0">
                <a:solidFill>
                  <a:srgbClr val="00B0F0"/>
                </a:solidFill>
                <a:latin typeface="Algerian" panose="04020705040A02060702" pitchFamily="82" charset="0"/>
              </a:rPr>
              <a:t> </a:t>
            </a:r>
            <a:r>
              <a:rPr lang="pt-BR" sz="9600" u="sng" dirty="0">
                <a:solidFill>
                  <a:srgbClr val="00B0F0"/>
                </a:solidFill>
                <a:latin typeface="Algerian" panose="04020705040A02060702" pitchFamily="82" charset="0"/>
              </a:rPr>
              <a:t>Hipotéticos</a:t>
            </a:r>
            <a:r>
              <a:rPr lang="pt-BR" sz="9600" dirty="0">
                <a:solidFill>
                  <a:srgbClr val="00B0F0"/>
                </a:solidFill>
                <a:latin typeface="Algerian" panose="04020705040A02060702" pitchFamily="82" charset="0"/>
              </a:rPr>
              <a:t>:</a:t>
            </a:r>
          </a:p>
          <a:p>
            <a:pPr lvl="1"/>
            <a:r>
              <a:rPr lang="pt-BR" sz="9600" dirty="0">
                <a:solidFill>
                  <a:srgbClr val="FFFF00"/>
                </a:solidFill>
              </a:rPr>
              <a:t>Paixões</a:t>
            </a:r>
            <a:r>
              <a:rPr lang="pt-BR" sz="9600" b="1" dirty="0"/>
              <a:t> – </a:t>
            </a:r>
            <a:r>
              <a:rPr lang="pt-BR" sz="9600" dirty="0">
                <a:solidFill>
                  <a:srgbClr val="FFFF00"/>
                </a:solidFill>
              </a:rPr>
              <a:t>Inclinações</a:t>
            </a:r>
            <a:r>
              <a:rPr lang="pt-BR" sz="9600" b="1" dirty="0">
                <a:solidFill>
                  <a:srgbClr val="FFFF00"/>
                </a:solidFill>
              </a:rPr>
              <a:t>;</a:t>
            </a:r>
          </a:p>
          <a:p>
            <a:pPr lvl="1"/>
            <a:r>
              <a:rPr lang="pt-BR" sz="9600" dirty="0">
                <a:solidFill>
                  <a:srgbClr val="FFFF00"/>
                </a:solidFill>
              </a:rPr>
              <a:t>Meio para o objetivo;</a:t>
            </a:r>
          </a:p>
          <a:p>
            <a:r>
              <a:rPr lang="pt-BR" sz="9600" u="sng" dirty="0">
                <a:solidFill>
                  <a:srgbClr val="00B0F0"/>
                </a:solidFill>
                <a:latin typeface="Algerian" panose="04020705040A02060702" pitchFamily="82" charset="0"/>
                <a:sym typeface="Wingdings" panose="05000000000000000000" pitchFamily="2" charset="2"/>
              </a:rPr>
              <a:t>Imperativos</a:t>
            </a:r>
            <a:r>
              <a:rPr lang="pt-BR" sz="9600" dirty="0">
                <a:solidFill>
                  <a:srgbClr val="00B0F0"/>
                </a:solidFill>
                <a:latin typeface="Algerian" panose="04020705040A02060702" pitchFamily="82" charset="0"/>
                <a:sym typeface="Wingdings" panose="05000000000000000000" pitchFamily="2" charset="2"/>
              </a:rPr>
              <a:t> </a:t>
            </a:r>
            <a:r>
              <a:rPr lang="pt-BR" sz="9600" u="sng" dirty="0">
                <a:solidFill>
                  <a:srgbClr val="00B0F0"/>
                </a:solidFill>
                <a:latin typeface="Algerian" panose="04020705040A02060702" pitchFamily="82" charset="0"/>
                <a:sym typeface="Wingdings" panose="05000000000000000000" pitchFamily="2" charset="2"/>
              </a:rPr>
              <a:t>categóricos</a:t>
            </a:r>
            <a:r>
              <a:rPr lang="pt-BR" sz="9600" dirty="0">
                <a:solidFill>
                  <a:srgbClr val="00B0F0"/>
                </a:solidFill>
                <a:latin typeface="Algerian" panose="04020705040A02060702" pitchFamily="82" charset="0"/>
                <a:sym typeface="Wingdings" panose="05000000000000000000" pitchFamily="2" charset="2"/>
              </a:rPr>
              <a:t>;</a:t>
            </a:r>
          </a:p>
          <a:p>
            <a:r>
              <a:rPr lang="pt-BR" sz="9600" b="1" dirty="0"/>
              <a:t>Princípio do Dever;</a:t>
            </a:r>
          </a:p>
          <a:p>
            <a:pPr lvl="1"/>
            <a:r>
              <a:rPr lang="pt-BR" sz="9600" dirty="0">
                <a:solidFill>
                  <a:schemeClr val="accent6">
                    <a:lumMod val="75000"/>
                  </a:schemeClr>
                </a:solidFill>
              </a:rPr>
              <a:t>Ação </a:t>
            </a:r>
            <a:r>
              <a:rPr lang="pt-BR" sz="96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96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Norma Universal;</a:t>
            </a:r>
          </a:p>
          <a:p>
            <a:pPr lvl="1"/>
            <a:r>
              <a:rPr lang="pt-BR" sz="9600" dirty="0">
                <a:solidFill>
                  <a:srgbClr val="FFC000"/>
                </a:solidFill>
              </a:rPr>
              <a:t>“Age de tal forma, que sua ação seja uma norma universal”;</a:t>
            </a:r>
          </a:p>
          <a:p>
            <a:endParaRPr lang="pt-BR" dirty="0">
              <a:sym typeface="Wingdings" panose="05000000000000000000" pitchFamily="2" charset="2"/>
            </a:endParaRP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1" name="Picture 2" descr="Kant png 5 » PNG Image">
            <a:extLst>
              <a:ext uri="{FF2B5EF4-FFF2-40B4-BE49-F238E27FC236}">
                <a16:creationId xmlns:a16="http://schemas.microsoft.com/office/drawing/2014/main" id="{FC14F1DC-C4B4-4DA2-9491-C66D37A4B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23" y="2359504"/>
            <a:ext cx="1811224" cy="180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5088552-B40D-4B29-BFED-A02D6A1EEDA8}"/>
              </a:ext>
            </a:extLst>
          </p:cNvPr>
          <p:cNvSpPr/>
          <p:nvPr/>
        </p:nvSpPr>
        <p:spPr>
          <a:xfrm>
            <a:off x="251792" y="5552661"/>
            <a:ext cx="4416552" cy="9144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CONSEQUENCIALISTAS</a:t>
            </a:r>
          </a:p>
        </p:txBody>
      </p:sp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E2048423-C425-438F-AE86-D85CA58D082B}"/>
              </a:ext>
            </a:extLst>
          </p:cNvPr>
          <p:cNvSpPr/>
          <p:nvPr/>
        </p:nvSpPr>
        <p:spPr>
          <a:xfrm>
            <a:off x="2217752" y="4871391"/>
            <a:ext cx="484632" cy="575251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F457C46-504A-4676-91FB-71704AE9FB78}"/>
              </a:ext>
            </a:extLst>
          </p:cNvPr>
          <p:cNvSpPr/>
          <p:nvPr/>
        </p:nvSpPr>
        <p:spPr>
          <a:xfrm>
            <a:off x="9117496" y="5552661"/>
            <a:ext cx="2703442" cy="569845"/>
          </a:xfrm>
          <a:prstGeom prst="rect">
            <a:avLst/>
          </a:prstGeom>
          <a:solidFill>
            <a:schemeClr val="bg1"/>
          </a:solidFill>
          <a:ln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INTENCIONALISTA</a:t>
            </a:r>
          </a:p>
        </p:txBody>
      </p:sp>
    </p:spTree>
    <p:extLst>
      <p:ext uri="{BB962C8B-B14F-4D97-AF65-F5344CB8AC3E}">
        <p14:creationId xmlns:p14="http://schemas.microsoft.com/office/powerpoint/2010/main" val="259614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k PNG Transparent Images | PNG All">
            <a:extLst>
              <a:ext uri="{FF2B5EF4-FFF2-40B4-BE49-F238E27FC236}">
                <a16:creationId xmlns:a16="http://schemas.microsoft.com/office/drawing/2014/main" id="{3A6E324D-4114-4970-93C7-A7A75FA74C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192" y="532734"/>
            <a:ext cx="4521722" cy="579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860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BEAA5F-AB19-4231-90D4-46B6D4D58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175D1BB-6BA4-4983-BF56-094565664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1026" name="Picture 2" descr="Latest Rap Nacional GIFs | Gfycat">
            <a:extLst>
              <a:ext uri="{FF2B5EF4-FFF2-40B4-BE49-F238E27FC236}">
                <a16:creationId xmlns:a16="http://schemas.microsoft.com/office/drawing/2014/main" id="{6D10B76F-DD26-40D4-85D9-5B31A7067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935" y="5115339"/>
            <a:ext cx="3098064" cy="174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031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2000"/>
                <a:satMod val="150000"/>
                <a:lumMod val="1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03A589-0B7A-4A96-8E25-AFBCF5C88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64821"/>
            <a:ext cx="9905998" cy="1478570"/>
          </a:xfrm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pt-BR" sz="6000" u="sng" dirty="0">
                <a:solidFill>
                  <a:srgbClr val="FF3300"/>
                </a:solidFill>
                <a:latin typeface="Algerian" panose="04020705040A02060702" pitchFamily="82" charset="0"/>
              </a:rPr>
              <a:t>Immanuel</a:t>
            </a:r>
            <a:r>
              <a:rPr lang="pt-BR" sz="6000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  <a:r>
              <a:rPr lang="pt-BR" sz="6000" u="sng" dirty="0" err="1">
                <a:solidFill>
                  <a:srgbClr val="FF3300"/>
                </a:solidFill>
                <a:latin typeface="Algerian" panose="04020705040A02060702" pitchFamily="82" charset="0"/>
              </a:rPr>
              <a:t>kant</a:t>
            </a:r>
            <a:endParaRPr lang="pt-BR" sz="6000" u="sng" dirty="0">
              <a:solidFill>
                <a:srgbClr val="FF33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C6468C3-1F56-46B1-B109-2DC6C5830CB4}"/>
              </a:ext>
            </a:extLst>
          </p:cNvPr>
          <p:cNvSpPr txBox="1"/>
          <p:nvPr/>
        </p:nvSpPr>
        <p:spPr>
          <a:xfrm>
            <a:off x="2226516" y="2030220"/>
            <a:ext cx="7344229" cy="3970318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800" dirty="0">
                <a:solidFill>
                  <a:schemeClr val="bg1"/>
                </a:solidFill>
              </a:rPr>
              <a:t>Vivemos em uma época esclarecida?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800" dirty="0">
                <a:solidFill>
                  <a:schemeClr val="bg1"/>
                </a:solidFill>
              </a:rPr>
              <a:t>Não. Vivemos um período de esclarecimento.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2800" dirty="0">
              <a:solidFill>
                <a:schemeClr val="bg1"/>
              </a:solidFill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800" dirty="0">
                <a:solidFill>
                  <a:schemeClr val="bg1"/>
                </a:solidFill>
              </a:rPr>
              <a:t>Menoridade: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800" dirty="0">
                <a:solidFill>
                  <a:schemeClr val="bg1"/>
                </a:solidFill>
              </a:rPr>
              <a:t>Tutela </a:t>
            </a:r>
            <a:r>
              <a:rPr lang="pt-BR" sz="28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2800" dirty="0">
                <a:solidFill>
                  <a:schemeClr val="bg1"/>
                </a:solidFill>
                <a:sym typeface="Wingdings" panose="05000000000000000000" pitchFamily="2" charset="2"/>
              </a:rPr>
              <a:t> Heteronomia;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800" dirty="0">
                <a:solidFill>
                  <a:schemeClr val="bg1"/>
                </a:solidFill>
                <a:sym typeface="Wingdings" panose="05000000000000000000" pitchFamily="2" charset="2"/>
              </a:rPr>
              <a:t>Maioridade: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800" dirty="0">
                <a:solidFill>
                  <a:schemeClr val="bg1"/>
                </a:solidFill>
                <a:sym typeface="Wingdings" panose="05000000000000000000" pitchFamily="2" charset="2"/>
              </a:rPr>
              <a:t>Autonomia;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28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800" dirty="0">
                <a:solidFill>
                  <a:schemeClr val="bg1"/>
                </a:solidFill>
                <a:sym typeface="Wingdings" panose="05000000000000000000" pitchFamily="2" charset="2"/>
              </a:rPr>
              <a:t>Uso público da Razão.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32604A8-49E3-48B7-88D1-1250D316B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56259"/>
            <a:ext cx="2014591" cy="300174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6714BA4-3700-47AF-B5DD-422310A1D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434" y="4615543"/>
            <a:ext cx="2242457" cy="2242457"/>
          </a:xfrm>
          <a:prstGeom prst="rect">
            <a:avLst/>
          </a:prstGeom>
        </p:spPr>
      </p:pic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40634973-7AC3-47A9-B4BC-7FA345D9CA46}"/>
              </a:ext>
            </a:extLst>
          </p:cNvPr>
          <p:cNvCxnSpPr>
            <a:cxnSpLocks/>
          </p:cNvCxnSpPr>
          <p:nvPr/>
        </p:nvCxnSpPr>
        <p:spPr>
          <a:xfrm>
            <a:off x="7576457" y="5779984"/>
            <a:ext cx="1625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38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k PNG Transparent Images | PNG All">
            <a:extLst>
              <a:ext uri="{FF2B5EF4-FFF2-40B4-BE49-F238E27FC236}">
                <a16:creationId xmlns:a16="http://schemas.microsoft.com/office/drawing/2014/main" id="{3A6E324D-4114-4970-93C7-A7A75FA74C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192" y="532734"/>
            <a:ext cx="4521722" cy="579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156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34D73-737B-4DBC-8261-DA679E949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(UEL) Leia o trecho da “Resposta à pergunta: o que é o Iluminismo”, do filósofo prussiano I. Kant: Iluminismo é a saída do homem da sua menoridade de que ele próprio é culpado. A menoridade é a incapacidade de se servir do entendimento sem a orientação de outrem. Tal menoridade é por culpa própria, se a sua causa não residir na carência de entendimento, mas na falta de decisão e de coragem em se servir de si mesmo, sem a guia de outrem. </a:t>
            </a:r>
            <a:r>
              <a:rPr lang="pt-BR" dirty="0" err="1">
                <a:solidFill>
                  <a:schemeClr val="bg1"/>
                </a:solidFill>
              </a:rPr>
              <a:t>Sapere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aude</a:t>
            </a:r>
            <a:r>
              <a:rPr lang="pt-BR" dirty="0">
                <a:solidFill>
                  <a:schemeClr val="bg1"/>
                </a:solidFill>
              </a:rPr>
              <a:t>! Tem a coragem de te servires do teu próprio entendimento! Eis a palavra de ordem do Iluminismo.(KANT, 1784)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De acordo com o texto, é CORRETO afirmar: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a) A falta de entendimento é a condição natural dos homens, sendo isso o que caracteriza a menoridade.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b) A menoridade é a condição de todos os homens que preferem se guiar pelas opiniões alheias.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c) O Iluminismo é o movimento pelo qual, por meio do entendimento, nos tornamos menores.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d) A maioridade é a condição do Iluminismo que se caracteriza pela falta de decisão em usar o entendimento.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e) Tanto a maioridade quanto a menoridade podem ser superadas se usarmos nosso entendimento.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3541776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34D73-737B-4DBC-8261-DA679E949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(Enem)  TEXTO I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Duas coisas enchem o ânimo de admiração e veneração sempre crescentes: o céu estrelado sobre mim e a lei moral em mim.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KANT, I. Crítica da razão prática. Lisboa: Edições 70, s/d (adaptado).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TEXTO II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Duas coisas admiro: a dura lei cobrindo-me e o estrelado céu dentro de mim.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FONTELA, O. Kant (relido). In: Poesia completa. São Paulo: </a:t>
            </a:r>
            <a:r>
              <a:rPr lang="pt-BR" dirty="0" err="1">
                <a:solidFill>
                  <a:schemeClr val="bg1"/>
                </a:solidFill>
              </a:rPr>
              <a:t>Hedra</a:t>
            </a:r>
            <a:r>
              <a:rPr lang="pt-BR" dirty="0">
                <a:solidFill>
                  <a:schemeClr val="bg1"/>
                </a:solidFill>
              </a:rPr>
              <a:t>, 2015.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A releitura realizada pela poeta inverte as seguintes ideias centrais do pensamento kantiano: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a) Possibilidade da liberdade e obrigação da ação.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b) A prioridade do juízo e importância da natureza.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c) Necessidade da boa vontade e crítica da metafísica.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d) Prescindibilidade do empírico e autoridade da razão.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e) Interioridade da norma e fenomenalidade do mundo.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t-B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4768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34D73-737B-4DBC-8261-DA679E949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(Enem digital)  Princípios práticos são subjetivos, ou máximas, quando a condição é considerada pelo sujeito como verdadeira só para a sua vontade; são, por outro lado, objetivos, quando a condição é válida para a vontade de todo ser natural.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KANT, I. Crítica da razão prática. Lisboa: Edições 70, 2008.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A concepção ética presente no texto defende a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a) universalidade do dever.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b) maximização da utilidade.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c) aprovação pelo sentimento.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d) identificação da justa medida.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e) obediência à determinação divina.   </a:t>
            </a:r>
            <a:endParaRPr lang="pt-B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241382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34D73-737B-4DBC-8261-DA679E949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(UEL) “Duas coisas que me enchem a alma de crescente admiração e respeito: o céu estrelado sobre mim e a lei moral dentro de mim.”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KANT, Immanuel. Fundamentação da Metafísica dos Costumes. Traduzido do alemão por Paulo Quintela. Lisboa: Edições 70, 1986 (adaptado).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A partir desse fragmento, depreende-se que a ética de Kant se fundamenta na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a) instituição de dentro para fora a partir da razão humana, que é capaz de criar regras para a própria conduta.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b) razão prático-teleológica, no sentido da busca de todas as coisas por um bem, cuja finalidade encontra-se no mundo externo.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c) compreensão do dever como uma heteronomia, que é uma norma vinda de fora para dentro a partir das Escrituras ou dos ensinamentos religiosos.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d) transcendência, dado que o fundamento de sua proposta ética não é a realidade empírica do mundo nem as condutas ou as relações humanas, mas sim o mundo inteligível.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e) concepção de ideia perfeita, boa e justa, que organiza a sociedade e dirige a conduta humana.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7362747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73BD87-B8A2-49A1-8412-3B87C1E55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1800" dirty="0">
                <a:effectLst/>
              </a:rPr>
              <a:t>(UNIOESTE) “Ora, propondo-me publicar, um dia, uma Metafísica dos costumes, faço-a preceder deste opúsculo que lhe serve de fundamentação. Decerto não há, um rigor, outro fundamento em que da possa assentar, de não seja a Crítica de uma razão pura prática, do mesmo modo que, para fundamentar a Metafísica, se requer a Crítica da razão pura especulativa por mim já publicada. Mas, em parte, a primeira destas Críticas não é de tão extrema necessidade como a segunda, porque em matéria moral a razão humana, mesmo entre o comum dos mortais, pode ser facilmente levada a alto grau de exatidão e de perfeição, ao passo que no seu uso teorético, mas puro, da é totalmente dialética; e, em parte, no que concerne à Crítica de uma razão pura prática, para que ela seja completa, reputo imprescindível que se mostre ao mesmo tempo a unidade da razão prática e da razão especulativa num princípio comum; pois que, em última instância, só pode haver uma e a mesma razão, e só na aplicação desta há lugar para distinções. Ora, não me seria possível aqui realizar um trabalho tão esmiuçado e completo, sem introduzir considerações de ordem inteiramente diferente e sem lançar a confusão no ânimo do leitor. Por isso, em vez de dar a este livrinho o título de Crítica da razão pura prática, denominei-o Fundamentação da Metafísica dos costumes.” </a:t>
            </a:r>
          </a:p>
          <a:p>
            <a:pPr marL="0" indent="0" algn="just">
              <a:buNone/>
            </a:pPr>
            <a:r>
              <a:rPr lang="pt-BR" sz="1800" dirty="0">
                <a:effectLst/>
              </a:rPr>
              <a:t>(Kant, </a:t>
            </a:r>
            <a:r>
              <a:rPr lang="pt-BR" sz="1800" i="1" dirty="0">
                <a:effectLst/>
              </a:rPr>
              <a:t>Fundamentação da metafísica dos costumes</a:t>
            </a:r>
            <a:r>
              <a:rPr lang="pt-BR" sz="1800" dirty="0">
                <a:effectLst/>
              </a:rPr>
              <a:t>, 1785)</a:t>
            </a:r>
          </a:p>
          <a:p>
            <a:pPr marL="0" indent="0" algn="just">
              <a:buNone/>
            </a:pPr>
            <a:r>
              <a:rPr lang="pt-BR" sz="1800" i="1" dirty="0">
                <a:effectLst/>
              </a:rPr>
              <a:t> </a:t>
            </a:r>
            <a:r>
              <a:rPr lang="pt-BR" sz="1800" dirty="0">
                <a:effectLst/>
              </a:rPr>
              <a:t>Sobre a filosofia moral de Kant, é correto afirmar que: </a:t>
            </a:r>
          </a:p>
          <a:p>
            <a:pPr marL="0" indent="0" algn="just">
              <a:buNone/>
            </a:pPr>
            <a:r>
              <a:rPr lang="pt-BR" sz="1800" dirty="0">
                <a:effectLst/>
              </a:rPr>
              <a:t>a) Kant pretende construir uma filosofia moral particularista que parte da conduta e da ação individual.   </a:t>
            </a:r>
          </a:p>
          <a:p>
            <a:pPr marL="0" indent="0" algn="just">
              <a:buNone/>
            </a:pPr>
            <a:r>
              <a:rPr lang="pt-BR" sz="1800" dirty="0">
                <a:effectLst/>
              </a:rPr>
              <a:t>b) A proposta kantiana de ética passa pelo conceito de imperativo categórico que pode ser reduzido na seguinte assertiva: age de tal forma, que a máxima de sua ação possa ser universal.   </a:t>
            </a:r>
          </a:p>
          <a:p>
            <a:pPr marL="0" indent="0" algn="just">
              <a:buNone/>
            </a:pPr>
            <a:r>
              <a:rPr lang="pt-BR" sz="1800" dirty="0">
                <a:effectLst/>
              </a:rPr>
              <a:t>c) Kant usava suas concepções éticas para justificar as dominações políticas dos povos não europeus.   </a:t>
            </a:r>
          </a:p>
          <a:p>
            <a:pPr marL="0" indent="0" algn="just">
              <a:buNone/>
            </a:pPr>
            <a:r>
              <a:rPr lang="pt-BR" sz="1800" dirty="0">
                <a:effectLst/>
              </a:rPr>
              <a:t>d) A ética kantiana é relativista, como a dos sofistas combatidos por Sócrates na antiguidade clássica.   </a:t>
            </a:r>
          </a:p>
          <a:p>
            <a:pPr marL="0" indent="0" algn="just">
              <a:buNone/>
            </a:pPr>
            <a:r>
              <a:rPr lang="pt-BR" sz="1800" dirty="0">
                <a:effectLst/>
              </a:rPr>
              <a:t>e) O que constitui o bem de uma vontade boa e aquilo que ela efetivamente alcança. </a:t>
            </a:r>
            <a:endParaRPr lang="pt-BR" sz="600" dirty="0"/>
          </a:p>
        </p:txBody>
      </p:sp>
    </p:spTree>
    <p:extLst>
      <p:ext uri="{BB962C8B-B14F-4D97-AF65-F5344CB8AC3E}">
        <p14:creationId xmlns:p14="http://schemas.microsoft.com/office/powerpoint/2010/main" val="1584393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7952B9-2B01-4833-97F0-6DA900DB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27E788E-334F-45B0-941F-29D67F5D6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7483"/>
            <a:ext cx="12192000" cy="7005484"/>
          </a:xfrm>
        </p:spPr>
      </p:pic>
    </p:spTree>
    <p:extLst>
      <p:ext uri="{BB962C8B-B14F-4D97-AF65-F5344CB8AC3E}">
        <p14:creationId xmlns:p14="http://schemas.microsoft.com/office/powerpoint/2010/main" val="103362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E3D03-7CAD-41DD-8751-7119E490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77" y="172280"/>
            <a:ext cx="10353761" cy="1326321"/>
          </a:xfrm>
          <a:noFill/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sz="7200" b="0" u="sng" dirty="0">
                <a:solidFill>
                  <a:srgbClr val="FF3300"/>
                </a:solidFill>
                <a:latin typeface="Algerian" panose="04020705040A02060702" pitchFamily="82" charset="0"/>
              </a:rPr>
              <a:t>Teorias</a:t>
            </a:r>
            <a:r>
              <a:rPr lang="pt-BR" sz="7200" b="0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  <a:r>
              <a:rPr lang="pt-BR" sz="7200" b="0" u="sng" dirty="0">
                <a:solidFill>
                  <a:srgbClr val="FF3300"/>
                </a:solidFill>
                <a:latin typeface="Algerian" panose="04020705040A02060702" pitchFamily="82" charset="0"/>
              </a:rPr>
              <a:t>kantiana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B214A0-F1C3-4C22-BB25-BEB4361CE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77" y="1734865"/>
            <a:ext cx="9409649" cy="4865545"/>
          </a:xfrm>
          <a:noFill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70000" lnSpcReduction="20000"/>
          </a:bodyPr>
          <a:lstStyle/>
          <a:p>
            <a:r>
              <a:rPr lang="pt-BR" sz="3100" b="1" dirty="0">
                <a:solidFill>
                  <a:schemeClr val="bg1"/>
                </a:solidFill>
              </a:rPr>
              <a:t>Criticismo Kantiano:</a:t>
            </a:r>
          </a:p>
          <a:p>
            <a:pPr lvl="1"/>
            <a:r>
              <a:rPr lang="pt-BR" sz="3100" dirty="0">
                <a:solidFill>
                  <a:schemeClr val="bg1"/>
                </a:solidFill>
              </a:rPr>
              <a:t>Teoria do conhecimento;</a:t>
            </a:r>
          </a:p>
          <a:p>
            <a:endParaRPr lang="pt-BR" sz="3100" dirty="0">
              <a:solidFill>
                <a:schemeClr val="bg1"/>
              </a:solidFill>
            </a:endParaRPr>
          </a:p>
          <a:p>
            <a:r>
              <a:rPr lang="pt-BR" sz="3100" b="1" dirty="0">
                <a:solidFill>
                  <a:schemeClr val="bg1"/>
                </a:solidFill>
              </a:rPr>
              <a:t>Revolução Copernicana:</a:t>
            </a:r>
          </a:p>
          <a:p>
            <a:pPr lvl="1"/>
            <a:r>
              <a:rPr lang="pt-BR" sz="3100" dirty="0">
                <a:solidFill>
                  <a:schemeClr val="bg1"/>
                </a:solidFill>
              </a:rPr>
              <a:t>Fenômeno e </a:t>
            </a:r>
            <a:r>
              <a:rPr lang="pt-BR" sz="3100" dirty="0" err="1">
                <a:solidFill>
                  <a:schemeClr val="bg1"/>
                </a:solidFill>
              </a:rPr>
              <a:t>Númeno</a:t>
            </a:r>
            <a:r>
              <a:rPr lang="pt-BR" sz="3100" dirty="0">
                <a:solidFill>
                  <a:schemeClr val="bg1"/>
                </a:solidFill>
              </a:rPr>
              <a:t> </a:t>
            </a:r>
            <a:r>
              <a:rPr lang="pt-BR" sz="3100" dirty="0">
                <a:solidFill>
                  <a:srgbClr val="0070C0"/>
                </a:solidFill>
              </a:rPr>
              <a:t>(</a:t>
            </a:r>
            <a:r>
              <a:rPr lang="pt-BR" sz="3100" dirty="0" err="1">
                <a:solidFill>
                  <a:srgbClr val="0070C0"/>
                </a:solidFill>
              </a:rPr>
              <a:t>Noumeno</a:t>
            </a:r>
            <a:r>
              <a:rPr lang="pt-BR" sz="3100" dirty="0">
                <a:solidFill>
                  <a:srgbClr val="0070C0"/>
                </a:solidFill>
              </a:rPr>
              <a:t>)</a:t>
            </a:r>
            <a:r>
              <a:rPr lang="pt-BR" sz="3100" dirty="0">
                <a:solidFill>
                  <a:schemeClr val="bg1"/>
                </a:solidFill>
              </a:rPr>
              <a:t>;</a:t>
            </a:r>
          </a:p>
          <a:p>
            <a:pPr lvl="1"/>
            <a:endParaRPr lang="pt-BR" sz="3100" dirty="0">
              <a:solidFill>
                <a:schemeClr val="bg1"/>
              </a:solidFill>
            </a:endParaRPr>
          </a:p>
          <a:p>
            <a:r>
              <a:rPr lang="pt-BR" sz="3100" b="1" dirty="0">
                <a:solidFill>
                  <a:schemeClr val="bg1"/>
                </a:solidFill>
              </a:rPr>
              <a:t>O que é esclarecimento?</a:t>
            </a:r>
          </a:p>
          <a:p>
            <a:pPr lvl="1"/>
            <a:r>
              <a:rPr lang="pt-BR" sz="3100" dirty="0">
                <a:solidFill>
                  <a:schemeClr val="bg1"/>
                </a:solidFill>
              </a:rPr>
              <a:t>Maioridade e menoridade;</a:t>
            </a:r>
          </a:p>
          <a:p>
            <a:pPr lvl="1"/>
            <a:endParaRPr lang="pt-BR" sz="3100" dirty="0">
              <a:solidFill>
                <a:schemeClr val="bg1"/>
              </a:solidFill>
            </a:endParaRPr>
          </a:p>
          <a:p>
            <a:r>
              <a:rPr lang="pt-BR" sz="3100" b="1" dirty="0">
                <a:solidFill>
                  <a:schemeClr val="bg1"/>
                </a:solidFill>
              </a:rPr>
              <a:t>Ética Kantiana:</a:t>
            </a:r>
          </a:p>
          <a:p>
            <a:pPr lvl="1"/>
            <a:r>
              <a:rPr lang="pt-BR" sz="3100" dirty="0">
                <a:solidFill>
                  <a:schemeClr val="bg1"/>
                </a:solidFill>
              </a:rPr>
              <a:t>Deontológica;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B97E0A1-AD25-41AE-AE77-44F16BD3B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613" y="2304636"/>
            <a:ext cx="2038350" cy="29146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56D8CF6-99BC-41BB-8DAE-4AD6E2B73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14600"/>
            <a:ext cx="1790700" cy="25527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7E81F3C-CB3D-4720-9255-377B6C610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7408" y="465644"/>
            <a:ext cx="2014592" cy="281367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512AE7A-22A6-4FA5-9BA5-2758370AE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7407" y="3598670"/>
            <a:ext cx="2014591" cy="300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15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7A9655-C4E7-44A6-8117-1CED416DF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141760"/>
            <a:ext cx="9998010" cy="1325563"/>
          </a:xfrm>
          <a:noFill/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pt-BR" sz="5400" b="0" u="sng" dirty="0">
                <a:solidFill>
                  <a:srgbClr val="FF3300"/>
                </a:solidFill>
                <a:latin typeface="Algerian" panose="04020705040A02060702" pitchFamily="82" charset="0"/>
              </a:rPr>
              <a:t>Criticismo</a:t>
            </a:r>
            <a:r>
              <a:rPr lang="pt-BR" sz="5400" b="0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  <a:r>
              <a:rPr lang="pt-BR" sz="5400" b="0" u="sng" dirty="0">
                <a:solidFill>
                  <a:srgbClr val="FF3300"/>
                </a:solidFill>
                <a:latin typeface="Algerian" panose="04020705040A02060702" pitchFamily="82" charset="0"/>
              </a:rPr>
              <a:t>Kantiano</a:t>
            </a:r>
            <a:r>
              <a:rPr lang="pt-BR" sz="5400" b="0" dirty="0">
                <a:solidFill>
                  <a:srgbClr val="FF3300"/>
                </a:solidFill>
                <a:latin typeface="Algerian" panose="04020705040A02060702" pitchFamily="82" charset="0"/>
              </a:rPr>
              <a:t> – </a:t>
            </a:r>
            <a:r>
              <a:rPr lang="pt-BR" sz="5400" b="0" u="sng" dirty="0">
                <a:solidFill>
                  <a:srgbClr val="FF3300"/>
                </a:solidFill>
                <a:latin typeface="Algerian" panose="04020705040A02060702" pitchFamily="82" charset="0"/>
              </a:rPr>
              <a:t>Episteme</a:t>
            </a:r>
            <a:r>
              <a:rPr lang="pt-BR" sz="5400" b="0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E995452-49CD-47CA-999D-0CEB2673A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  <a:ln>
            <a:solidFill>
              <a:schemeClr val="bg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pt-BR" sz="32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Racionalismo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0479615E-4055-467D-8EE9-B7B4CD911593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8EB18B5-FF05-4465-BE77-637995544D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noFill/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sz="2800" b="1" dirty="0">
                <a:solidFill>
                  <a:srgbClr val="0070C0"/>
                </a:solidFill>
              </a:rPr>
              <a:t>Criticismo - Kant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4A323CD1-4934-45B8-8DD1-CD91BC6FA39B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44878" y="2911623"/>
            <a:ext cx="3299821" cy="3589337"/>
          </a:xfrm>
          <a:noFill/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2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6400" b="1" dirty="0">
                <a:solidFill>
                  <a:schemeClr val="bg1"/>
                </a:solidFill>
              </a:rPr>
              <a:t>Fim do sono dogmático;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6400" b="1" dirty="0">
                <a:solidFill>
                  <a:schemeClr val="bg1"/>
                </a:solidFill>
              </a:rPr>
              <a:t>Síntese epistemológica;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6400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7200" i="1" dirty="0">
                <a:solidFill>
                  <a:schemeClr val="bg1"/>
                </a:solidFill>
              </a:rPr>
              <a:t>“ A razão sem experiência é vazia, a experiência sem razão é cega”.</a:t>
            </a:r>
          </a:p>
          <a:p>
            <a:pPr algn="just"/>
            <a:endParaRPr lang="pt-BR" sz="6400" b="1" dirty="0">
              <a:solidFill>
                <a:schemeClr val="bg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7200" b="1" dirty="0">
                <a:solidFill>
                  <a:srgbClr val="0070C0"/>
                </a:solidFill>
              </a:rPr>
              <a:t>A Priori;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7200" b="1" dirty="0">
                <a:solidFill>
                  <a:srgbClr val="0070C0"/>
                </a:solidFill>
              </a:rPr>
              <a:t>A Posteriori;</a:t>
            </a:r>
            <a:endParaRPr lang="pt-BR" sz="2000" b="1" dirty="0">
              <a:solidFill>
                <a:srgbClr val="0070C0"/>
              </a:solidFill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E639C739-96E4-4438-AA90-B38122836B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5564" y="2088319"/>
            <a:ext cx="2936240" cy="823304"/>
          </a:xfrm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pt-BR" sz="32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Empirismo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15C818B3-4B7E-4396-A016-13009846DB82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06DF34E-6DAE-47BB-B1A7-57388ACAE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3" y="2911623"/>
            <a:ext cx="3288307" cy="3589337"/>
          </a:xfrm>
          <a:prstGeom prst="rect">
            <a:avLst/>
          </a:prstGeom>
          <a:ln>
            <a:solidFill>
              <a:schemeClr val="bg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B5C0CAF-83BB-471F-807E-B2F2B246B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564" y="2911623"/>
            <a:ext cx="2936240" cy="358933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88426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1CF80-A424-4AD6-93F8-21095114F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477D9C-0A84-435B-982D-C69FC89E0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Os juízos a posteriori. Este é um escrito de continuação. Muito… | by  Henrido | Medium">
            <a:extLst>
              <a:ext uri="{FF2B5EF4-FFF2-40B4-BE49-F238E27FC236}">
                <a16:creationId xmlns:a16="http://schemas.microsoft.com/office/drawing/2014/main" id="{55A835B6-2ABD-4A38-B8B7-713685CE5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68" y="110780"/>
            <a:ext cx="11618635" cy="660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850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DA108606-F17A-4CF1-BE26-6C5C220E9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16189"/>
            <a:ext cx="10353761" cy="1326321"/>
          </a:xfrm>
          <a:noFill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pt-BR" sz="7200" b="0" u="sng" dirty="0">
                <a:solidFill>
                  <a:srgbClr val="FF3300"/>
                </a:solidFill>
                <a:latin typeface="Algerian" panose="04020705040A02060702" pitchFamily="82" charset="0"/>
              </a:rPr>
              <a:t>Emissão</a:t>
            </a:r>
            <a:r>
              <a:rPr lang="pt-BR" sz="7200" b="0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  <a:r>
              <a:rPr lang="pt-BR" sz="7200" b="0" u="sng" dirty="0">
                <a:solidFill>
                  <a:srgbClr val="FF3300"/>
                </a:solidFill>
                <a:latin typeface="Algerian" panose="04020705040A02060702" pitchFamily="82" charset="0"/>
              </a:rPr>
              <a:t>de</a:t>
            </a:r>
            <a:r>
              <a:rPr lang="pt-BR" sz="7200" b="0" dirty="0">
                <a:solidFill>
                  <a:srgbClr val="FF3300"/>
                </a:solidFill>
                <a:latin typeface="Algerian" panose="04020705040A02060702" pitchFamily="82" charset="0"/>
              </a:rPr>
              <a:t> </a:t>
            </a:r>
            <a:r>
              <a:rPr lang="pt-BR" sz="7200" b="0" u="sng" dirty="0">
                <a:solidFill>
                  <a:srgbClr val="FF3300"/>
                </a:solidFill>
                <a:latin typeface="Algerian" panose="04020705040A02060702" pitchFamily="82" charset="0"/>
              </a:rPr>
              <a:t>Juízos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43660ECB-FB99-4259-822F-B7FD1E35F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6" y="1542511"/>
            <a:ext cx="11516139" cy="5099300"/>
          </a:xfrm>
          <a:noFill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Definição:</a:t>
            </a:r>
          </a:p>
          <a:p>
            <a:pPr lvl="1"/>
            <a:r>
              <a:rPr lang="pt-BR" sz="2400" dirty="0">
                <a:solidFill>
                  <a:schemeClr val="bg1"/>
                </a:solidFill>
              </a:rPr>
              <a:t>Formas de conhecimento;</a:t>
            </a:r>
          </a:p>
          <a:p>
            <a:pPr lvl="1"/>
            <a:r>
              <a:rPr lang="pt-BR" sz="2400" dirty="0">
                <a:solidFill>
                  <a:schemeClr val="bg1"/>
                </a:solidFill>
              </a:rPr>
              <a:t>Conexão de Dois Conceitos:</a:t>
            </a:r>
          </a:p>
          <a:p>
            <a:pPr lvl="2"/>
            <a:r>
              <a:rPr lang="pt-BR" sz="2000" dirty="0">
                <a:solidFill>
                  <a:schemeClr val="bg1"/>
                </a:solidFill>
              </a:rPr>
              <a:t>Sujeito + Predicado.</a:t>
            </a:r>
          </a:p>
          <a:p>
            <a:pPr lvl="2"/>
            <a:endParaRPr lang="pt-BR" sz="2000" dirty="0">
              <a:solidFill>
                <a:schemeClr val="bg1"/>
              </a:solidFill>
            </a:endParaRPr>
          </a:p>
          <a:p>
            <a:pPr lvl="1"/>
            <a:r>
              <a:rPr lang="pt-BR" sz="2400" dirty="0">
                <a:solidFill>
                  <a:schemeClr val="bg1"/>
                </a:solidFill>
              </a:rPr>
              <a:t>Analíticos A Priori </a:t>
            </a:r>
            <a:r>
              <a:rPr lang="pt-BR" sz="2400" dirty="0">
                <a:solidFill>
                  <a:srgbClr val="FF0000"/>
                </a:solidFill>
              </a:rPr>
              <a:t>(RACIONALISTA)</a:t>
            </a:r>
            <a:r>
              <a:rPr lang="pt-BR" sz="2400" dirty="0">
                <a:solidFill>
                  <a:schemeClr val="bg1"/>
                </a:solidFill>
              </a:rPr>
              <a:t>;</a:t>
            </a:r>
          </a:p>
          <a:p>
            <a:pPr lvl="1"/>
            <a:endParaRPr lang="pt-BR" sz="2400" dirty="0">
              <a:solidFill>
                <a:schemeClr val="bg1"/>
              </a:solidFill>
            </a:endParaRPr>
          </a:p>
          <a:p>
            <a:pPr lvl="1"/>
            <a:r>
              <a:rPr lang="pt-BR" sz="2400" dirty="0">
                <a:solidFill>
                  <a:schemeClr val="bg1"/>
                </a:solidFill>
              </a:rPr>
              <a:t>Sintético A Posteriori </a:t>
            </a:r>
            <a:r>
              <a:rPr lang="pt-BR" sz="2400" dirty="0">
                <a:solidFill>
                  <a:srgbClr val="0070C0"/>
                </a:solidFill>
              </a:rPr>
              <a:t>(EMPIRISTA)</a:t>
            </a:r>
            <a:r>
              <a:rPr lang="pt-BR" sz="2400" dirty="0">
                <a:solidFill>
                  <a:schemeClr val="bg1"/>
                </a:solidFill>
              </a:rPr>
              <a:t>;</a:t>
            </a:r>
          </a:p>
          <a:p>
            <a:pPr lvl="1"/>
            <a:endParaRPr lang="pt-BR" sz="2400" dirty="0">
              <a:solidFill>
                <a:schemeClr val="bg1"/>
              </a:solidFill>
            </a:endParaRPr>
          </a:p>
          <a:p>
            <a:pPr lvl="1"/>
            <a:r>
              <a:rPr lang="pt-BR" sz="2400" dirty="0">
                <a:solidFill>
                  <a:schemeClr val="bg1"/>
                </a:solidFill>
              </a:rPr>
              <a:t>Sintético A Priori </a:t>
            </a:r>
            <a:r>
              <a:rPr lang="pt-BR" sz="2400" dirty="0">
                <a:solidFill>
                  <a:srgbClr val="00B050"/>
                </a:solidFill>
              </a:rPr>
              <a:t>(SÍNTESE)</a:t>
            </a:r>
            <a:r>
              <a:rPr lang="pt-BR" sz="2400" dirty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3CD8C87F-F7F5-44AE-937F-3C0276763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866" y="1895062"/>
            <a:ext cx="4466220" cy="432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91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k PNG Transparent Images | PNG All">
            <a:extLst>
              <a:ext uri="{FF2B5EF4-FFF2-40B4-BE49-F238E27FC236}">
                <a16:creationId xmlns:a16="http://schemas.microsoft.com/office/drawing/2014/main" id="{3A6E324D-4114-4970-93C7-A7A75FA74C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192" y="532734"/>
            <a:ext cx="4521722" cy="579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467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ma saindo">
            <a:extLst>
              <a:ext uri="{FF2B5EF4-FFF2-40B4-BE49-F238E27FC236}">
                <a16:creationId xmlns:a16="http://schemas.microsoft.com/office/drawing/2014/main" id="{80008FA5-3504-2734-5F8A-6192ECE0A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770" y="2368853"/>
            <a:ext cx="3674460" cy="275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solidFill>
              <a:schemeClr val="bg2">
                <a:lumMod val="75000"/>
              </a:schemeClr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sz="6000" b="1" u="sng" dirty="0"/>
              <a:t>FENÔMENO</a:t>
            </a:r>
            <a:r>
              <a:rPr lang="pt-BR" sz="6000" b="1" dirty="0"/>
              <a:t> </a:t>
            </a:r>
            <a:r>
              <a:rPr lang="pt-BR" sz="6000" b="1" u="sng" dirty="0"/>
              <a:t>E</a:t>
            </a:r>
            <a:r>
              <a:rPr lang="pt-BR" sz="6000" b="1" dirty="0"/>
              <a:t> </a:t>
            </a:r>
            <a:r>
              <a:rPr lang="pt-BR" sz="6000" b="1" u="sng" dirty="0"/>
              <a:t>NÚMENO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1791" y="4049073"/>
            <a:ext cx="2597426" cy="156966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pt-BR" sz="2400" b="1" dirty="0"/>
              <a:t>Fenômeno: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pt-BR" sz="2400" dirty="0">
                <a:solidFill>
                  <a:srgbClr val="FFC000"/>
                </a:solidFill>
              </a:rPr>
              <a:t>Existe;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>
                <a:solidFill>
                  <a:srgbClr val="FFC000"/>
                </a:solidFill>
              </a:rPr>
              <a:t> Empírico;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>
                <a:solidFill>
                  <a:srgbClr val="FFC000"/>
                </a:solidFill>
              </a:rPr>
              <a:t>Ciência;</a:t>
            </a:r>
            <a:endParaRPr lang="pt-BR" dirty="0">
              <a:solidFill>
                <a:srgbClr val="FFC000"/>
              </a:solidFill>
            </a:endParaRPr>
          </a:p>
        </p:txBody>
      </p:sp>
      <p:cxnSp>
        <p:nvCxnSpPr>
          <p:cNvPr id="9" name="Conector de seta reta 8"/>
          <p:cNvCxnSpPr>
            <a:cxnSpLocks/>
          </p:cNvCxnSpPr>
          <p:nvPr/>
        </p:nvCxnSpPr>
        <p:spPr>
          <a:xfrm flipV="1">
            <a:off x="2982351" y="4174435"/>
            <a:ext cx="3643532" cy="1021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9333258" y="2571743"/>
            <a:ext cx="2449688" cy="230832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pt-BR" sz="2400" b="1" dirty="0" err="1"/>
              <a:t>Númeno</a:t>
            </a:r>
            <a:r>
              <a:rPr lang="pt-BR" sz="2400" b="1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>
                <a:solidFill>
                  <a:srgbClr val="FFC000"/>
                </a:solidFill>
              </a:rPr>
              <a:t> Talvez exista;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>
                <a:solidFill>
                  <a:srgbClr val="FFC000"/>
                </a:solidFill>
              </a:rPr>
              <a:t> Metafísico;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>
                <a:solidFill>
                  <a:srgbClr val="FFC000"/>
                </a:solidFill>
              </a:rPr>
              <a:t> Ultrapassa os </a:t>
            </a:r>
          </a:p>
          <a:p>
            <a:r>
              <a:rPr lang="pt-BR" sz="2400" dirty="0">
                <a:solidFill>
                  <a:srgbClr val="FFC000"/>
                </a:solidFill>
              </a:rPr>
              <a:t>Limites da razão;</a:t>
            </a:r>
            <a:endParaRPr lang="pt-BR" dirty="0">
              <a:solidFill>
                <a:srgbClr val="FFC000"/>
              </a:solidFill>
            </a:endParaRPr>
          </a:p>
        </p:txBody>
      </p:sp>
      <p:cxnSp>
        <p:nvCxnSpPr>
          <p:cNvPr id="12" name="Conector de seta reta 11"/>
          <p:cNvCxnSpPr>
            <a:cxnSpLocks/>
          </p:cNvCxnSpPr>
          <p:nvPr/>
        </p:nvCxnSpPr>
        <p:spPr>
          <a:xfrm flipH="1">
            <a:off x="5978769" y="2873568"/>
            <a:ext cx="3178483" cy="3760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48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8EDC3C-AFC1-4F54-B3DA-ED82F2620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482099"/>
          </a:xfrm>
          <a:ln>
            <a:solidFill>
              <a:schemeClr val="bg2">
                <a:lumMod val="75000"/>
              </a:schemeClr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sz="4800" b="1" u="sng" dirty="0"/>
              <a:t>Revolução</a:t>
            </a:r>
            <a:r>
              <a:rPr lang="pt-BR" sz="4800" b="1" dirty="0"/>
              <a:t> </a:t>
            </a:r>
            <a:r>
              <a:rPr lang="pt-BR" sz="4800" b="1" u="sng" dirty="0"/>
              <a:t>Copernicana</a:t>
            </a:r>
            <a:r>
              <a:rPr lang="pt-BR" sz="4800" b="1" dirty="0"/>
              <a:t> </a:t>
            </a:r>
            <a:r>
              <a:rPr lang="pt-BR" sz="4800" b="1" u="sng" dirty="0"/>
              <a:t>de</a:t>
            </a:r>
            <a:r>
              <a:rPr lang="pt-BR" sz="4800" b="1" dirty="0"/>
              <a:t> </a:t>
            </a:r>
            <a:r>
              <a:rPr lang="pt-BR" sz="4800" b="1" u="sng" dirty="0"/>
              <a:t>Kant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A03BA7-A77E-4046-8A88-502E27A73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96063"/>
            <a:ext cx="10621446" cy="4309219"/>
          </a:xfr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pt-BR" sz="2800" b="1" dirty="0"/>
              <a:t>Dos Pré-socráticos a Kant:</a:t>
            </a:r>
          </a:p>
          <a:p>
            <a:pPr lvl="1"/>
            <a:r>
              <a:rPr lang="pt-BR" sz="2400" dirty="0">
                <a:solidFill>
                  <a:srgbClr val="FFC000"/>
                </a:solidFill>
              </a:rPr>
              <a:t>Homem procurando a essência das coisas;</a:t>
            </a:r>
          </a:p>
          <a:p>
            <a:pPr lvl="1"/>
            <a:r>
              <a:rPr lang="pt-BR" sz="2400" dirty="0">
                <a:solidFill>
                  <a:srgbClr val="FFC000"/>
                </a:solidFill>
              </a:rPr>
              <a:t>O objeto era o centro;</a:t>
            </a:r>
          </a:p>
          <a:p>
            <a:pPr lvl="1"/>
            <a:endParaRPr lang="pt-BR" sz="2400" dirty="0"/>
          </a:p>
          <a:p>
            <a:r>
              <a:rPr lang="pt-BR" sz="2800" b="1" dirty="0"/>
              <a:t>Com Kant:</a:t>
            </a:r>
          </a:p>
          <a:p>
            <a:pPr lvl="1"/>
            <a:r>
              <a:rPr lang="pt-BR" sz="2400" dirty="0">
                <a:solidFill>
                  <a:srgbClr val="FFC000"/>
                </a:solidFill>
              </a:rPr>
              <a:t>Homem ao centro;</a:t>
            </a:r>
          </a:p>
          <a:p>
            <a:pPr lvl="1"/>
            <a:r>
              <a:rPr lang="pt-BR" sz="2400" dirty="0">
                <a:solidFill>
                  <a:srgbClr val="FFC000"/>
                </a:solidFill>
              </a:rPr>
              <a:t>Investigação das coisas como elas se apresentam;</a:t>
            </a:r>
            <a:endParaRPr lang="pt-BR" dirty="0">
              <a:solidFill>
                <a:srgbClr val="FFC000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EA182F7-79A8-458B-9595-C6F9A93D8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579" y="2090396"/>
            <a:ext cx="3051971" cy="242631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27253EB-19CC-49EA-8022-0178D618C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4597337"/>
            <a:ext cx="2713314" cy="203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392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Quadro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63_TF02804846_TF02804846.potx" id="{6015D36F-FE88-4299-9413-9A6625F0A96F}" vid="{686326CD-C078-4685-B568-5DB8C1FEF170}"/>
    </a:ext>
  </a:extLst>
</a:theme>
</file>

<file path=ppt/theme/theme3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4.xml><?xml version="1.0" encoding="utf-8"?>
<a:theme xmlns:a="http://schemas.openxmlformats.org/drawingml/2006/main" name="1_Quadro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63_TF02804846_TF02804846.potx" id="{6015D36F-FE88-4299-9413-9A6625F0A96F}" vid="{686326CD-C078-4685-B568-5DB8C1FEF170}"/>
    </a:ext>
  </a:extLst>
</a:theme>
</file>

<file path=ppt/theme/theme5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</TotalTime>
  <Words>1965</Words>
  <Application>Microsoft Office PowerPoint</Application>
  <PresentationFormat>Widescreen</PresentationFormat>
  <Paragraphs>154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27</vt:i4>
      </vt:variant>
    </vt:vector>
  </HeadingPairs>
  <TitlesOfParts>
    <vt:vector size="41" baseType="lpstr">
      <vt:lpstr>Algerian</vt:lpstr>
      <vt:lpstr>Arial</vt:lpstr>
      <vt:lpstr>Arial Narrow</vt:lpstr>
      <vt:lpstr>Bookman Old Style</vt:lpstr>
      <vt:lpstr>Consolas</vt:lpstr>
      <vt:lpstr>Corbel</vt:lpstr>
      <vt:lpstr>Rockwell</vt:lpstr>
      <vt:lpstr>Tw Cen MT</vt:lpstr>
      <vt:lpstr>Wingdings</vt:lpstr>
      <vt:lpstr>Damask</vt:lpstr>
      <vt:lpstr>Quadro 16x9</vt:lpstr>
      <vt:lpstr>1_Damask</vt:lpstr>
      <vt:lpstr>1_Quadro 16x9</vt:lpstr>
      <vt:lpstr>Circuito</vt:lpstr>
      <vt:lpstr>FILOSOFIA</vt:lpstr>
      <vt:lpstr>Apresentação do PowerPoint</vt:lpstr>
      <vt:lpstr>Teorias kantiana</vt:lpstr>
      <vt:lpstr>Criticismo Kantiano – Episteme </vt:lpstr>
      <vt:lpstr>Apresentação do PowerPoint</vt:lpstr>
      <vt:lpstr>Emissão de Juízos</vt:lpstr>
      <vt:lpstr>Apresentação do PowerPoint</vt:lpstr>
      <vt:lpstr>FENÔMENO E NÚMENO</vt:lpstr>
      <vt:lpstr>Revolução Copernicana de Kant</vt:lpstr>
      <vt:lpstr>Observações acerca do criticismo kantiano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GRUPOS ÉTICOS</vt:lpstr>
      <vt:lpstr>Apresentação do PowerPoint</vt:lpstr>
      <vt:lpstr>Immanuel kant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Zeni</dc:creator>
  <cp:lastModifiedBy>Claudia Frassetto</cp:lastModifiedBy>
  <cp:revision>55</cp:revision>
  <dcterms:created xsi:type="dcterms:W3CDTF">2018-05-14T19:19:12Z</dcterms:created>
  <dcterms:modified xsi:type="dcterms:W3CDTF">2025-08-07T23:08:52Z</dcterms:modified>
</cp:coreProperties>
</file>