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6" r:id="rId2"/>
    <p:sldMasterId id="2147483696" r:id="rId3"/>
  </p:sldMasterIdLst>
  <p:sldIdLst>
    <p:sldId id="256" r:id="rId4"/>
    <p:sldId id="259" r:id="rId5"/>
    <p:sldId id="284" r:id="rId6"/>
    <p:sldId id="262" r:id="rId7"/>
    <p:sldId id="311" r:id="rId8"/>
    <p:sldId id="283" r:id="rId9"/>
    <p:sldId id="261" r:id="rId10"/>
    <p:sldId id="281" r:id="rId11"/>
    <p:sldId id="309" r:id="rId12"/>
    <p:sldId id="310" r:id="rId13"/>
    <p:sldId id="265" r:id="rId14"/>
    <p:sldId id="274" r:id="rId15"/>
    <p:sldId id="317" r:id="rId16"/>
    <p:sldId id="318" r:id="rId17"/>
    <p:sldId id="353" r:id="rId18"/>
    <p:sldId id="354" r:id="rId19"/>
    <p:sldId id="269" r:id="rId20"/>
    <p:sldId id="315" r:id="rId21"/>
    <p:sldId id="352" r:id="rId22"/>
    <p:sldId id="312" r:id="rId23"/>
    <p:sldId id="276" r:id="rId24"/>
    <p:sldId id="355" r:id="rId25"/>
    <p:sldId id="356" r:id="rId26"/>
    <p:sldId id="277" r:id="rId27"/>
    <p:sldId id="357" r:id="rId28"/>
    <p:sldId id="278" r:id="rId29"/>
    <p:sldId id="270" r:id="rId30"/>
    <p:sldId id="313" r:id="rId31"/>
    <p:sldId id="314" r:id="rId32"/>
    <p:sldId id="275"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51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008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838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509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08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465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92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370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24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758952"/>
            <a:ext cx="10058400" cy="3566160"/>
          </a:xfrm>
          <a:prstGeom prst="rect">
            <a:avLst/>
          </a:prstGeo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t-BR" noProof="0"/>
              <a:t>Clique para editar o estilo do subtítulo Mestre</a:t>
            </a:r>
            <a:endParaRPr lang="pt-BR" noProof="0"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207658" y="4474741"/>
            <a:ext cx="913000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7DE61F5-065C-482F-AF09-77F428D1E13A}" type="datetime1">
              <a:rPr lang="pt-BR" noProof="0" smtClean="0"/>
              <a:t>07/04/2026</a:t>
            </a:fld>
            <a:endParaRPr lang="pt-BR" noProof="0"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
        <p:nvSpPr>
          <p:cNvPr id="11" name="Oval 10">
            <a:extLst>
              <a:ext uri="{FF2B5EF4-FFF2-40B4-BE49-F238E27FC236}">
                <a16:creationId xmlns:a16="http://schemas.microsoft.com/office/drawing/2014/main" id="{68EC5FC9-F7D0-0141-850B-7623CA81A77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2" name="Oval 11">
            <a:extLst>
              <a:ext uri="{FF2B5EF4-FFF2-40B4-BE49-F238E27FC236}">
                <a16:creationId xmlns:a16="http://schemas.microsoft.com/office/drawing/2014/main" id="{B8F839E6-7F1F-6E4D-B83C-F5DA99E98229}"/>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3" name="Oval 12">
            <a:extLst>
              <a:ext uri="{FF2B5EF4-FFF2-40B4-BE49-F238E27FC236}">
                <a16:creationId xmlns:a16="http://schemas.microsoft.com/office/drawing/2014/main" id="{5EACA50E-A3A8-9D41-B30C-03B00FB2DEF0}"/>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4" name="Oval 13">
            <a:extLst>
              <a:ext uri="{FF2B5EF4-FFF2-40B4-BE49-F238E27FC236}">
                <a16:creationId xmlns:a16="http://schemas.microsoft.com/office/drawing/2014/main" id="{EA92073B-F20B-034A-BC3A-9B993F0DD0BA}"/>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C4091F50-D240-B145-B0B1-DAEDDFDE34AD}"/>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37449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24D2BCF-2001-46DF-B59B-7379CFC1F63A}" type="datetime1">
              <a:rPr lang="pt-BR" noProof="0" smtClean="0"/>
              <a:t>07/04/2026</a:t>
            </a:fld>
            <a:endParaRPr lang="pt-BR" noProof="0"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grpSp>
        <p:nvGrpSpPr>
          <p:cNvPr id="21" name="Grupo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28" name="Título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35046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642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ítulo e Conteúdo">
    <p:spTree>
      <p:nvGrpSpPr>
        <p:cNvPr id="1" name=""/>
        <p:cNvGrpSpPr/>
        <p:nvPr/>
      </p:nvGrpSpPr>
      <p:grpSpPr>
        <a:xfrm>
          <a:off x="0" y="0"/>
          <a:ext cx="0" cy="0"/>
          <a:chOff x="0" y="0"/>
          <a:chExt cx="0" cy="0"/>
        </a:xfrm>
      </p:grpSpPr>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C4227EE-5783-4474-AD9D-0C6134FC9EA8}" type="datetime1">
              <a:rPr lang="pt-BR" noProof="0" smtClean="0"/>
              <a:t>07/04/2026</a:t>
            </a:fld>
            <a:endParaRPr lang="pt-BR" noProof="0"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
        <p:nvSpPr>
          <p:cNvPr id="14" name="Espaço Reservado para Imagem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rtlCol="0" anchor="ctr"/>
          <a:lstStyle>
            <a:lvl1pPr algn="ctr">
              <a:defRPr/>
            </a:lvl1pPr>
          </a:lstStyle>
          <a:p>
            <a:pPr rtl="0"/>
            <a:r>
              <a:rPr lang="pt-BR" noProof="0"/>
              <a:t>Clique no ícone para adicionar uma imagem</a:t>
            </a:r>
            <a:endParaRPr lang="pt-BR" noProof="0" dirty="0"/>
          </a:p>
        </p:txBody>
      </p:sp>
      <p:sp>
        <p:nvSpPr>
          <p:cNvPr id="21" name="Espaço Reservado para Imagem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rtlCol="0" anchor="ctr"/>
          <a:lstStyle>
            <a:lvl1pPr algn="ctr">
              <a:defRPr/>
            </a:lvl1pPr>
          </a:lstStyle>
          <a:p>
            <a:pPr rtl="0"/>
            <a:r>
              <a:rPr lang="pt-BR" noProof="0"/>
              <a:t>Clique no ícone para adicionar uma imagem</a:t>
            </a:r>
            <a:endParaRPr lang="pt-BR" noProof="0" dirty="0"/>
          </a:p>
        </p:txBody>
      </p:sp>
      <p:sp>
        <p:nvSpPr>
          <p:cNvPr id="22" name="Espaço Reservado para Imagem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rtlCol="0" anchor="ctr"/>
          <a:lstStyle>
            <a:lvl1pPr algn="ctr">
              <a:defRPr/>
            </a:lvl1pPr>
          </a:lstStyle>
          <a:p>
            <a:pPr rtl="0"/>
            <a:r>
              <a:rPr lang="pt-BR" noProof="0"/>
              <a:t>Clique no ícone para adicionar uma imagem</a:t>
            </a:r>
            <a:endParaRPr lang="pt-BR" noProof="0" dirty="0"/>
          </a:p>
        </p:txBody>
      </p:sp>
      <p:sp>
        <p:nvSpPr>
          <p:cNvPr id="23" name="Espaço Reservado para Texto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Insira o nome aqui</a:t>
            </a:r>
          </a:p>
        </p:txBody>
      </p:sp>
      <p:sp>
        <p:nvSpPr>
          <p:cNvPr id="24" name="Espaço Reservado para Texto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Insira o nome aqui</a:t>
            </a:r>
          </a:p>
        </p:txBody>
      </p:sp>
      <p:sp>
        <p:nvSpPr>
          <p:cNvPr id="25" name="Espaço Reservado para Texto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Insira o nome aqui</a:t>
            </a:r>
          </a:p>
        </p:txBody>
      </p:sp>
      <p:grpSp>
        <p:nvGrpSpPr>
          <p:cNvPr id="26" name="Grupo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Oval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8" name="Oval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9" name="Oval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0" name="Oval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1" name="Oval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2" name="Oval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34" name="Título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Tree>
    <p:extLst>
      <p:ext uri="{BB962C8B-B14F-4D97-AF65-F5344CB8AC3E}">
        <p14:creationId xmlns:p14="http://schemas.microsoft.com/office/powerpoint/2010/main" val="245148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417873" y="758952"/>
            <a:ext cx="7356255" cy="3566160"/>
          </a:xfrm>
          <a:prstGeom prst="rect">
            <a:avLst/>
          </a:prstGeom>
        </p:spPr>
        <p:txBody>
          <a:bodyPr rtlCol="0" anchor="b" anchorCtr="0">
            <a:normAutofit/>
          </a:bodyPr>
          <a:lstStyle>
            <a:lvl1pPr algn="ctr">
              <a:lnSpc>
                <a:spcPct val="90000"/>
              </a:lnSpc>
              <a:defRPr sz="8000" b="0">
                <a:solidFill>
                  <a:schemeClr val="tx1"/>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2417873" y="4663440"/>
            <a:ext cx="7356255" cy="1143000"/>
          </a:xfrm>
        </p:spPr>
        <p:txBody>
          <a:bodyPr lIns="91440" rIns="91440" rtlCol="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67C15B84-B4E8-4089-A9B1-A94DDB64F8DE}" type="datetime1">
              <a:rPr lang="pt-BR" noProof="0" smtClean="0"/>
              <a:t>07/04/2026</a:t>
            </a:fld>
            <a:endParaRPr lang="pt-BR" noProof="0"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pt-BR" noProof="0"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nvGrpSpPr>
          <p:cNvPr id="39" name="Grupo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orma Livre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32" name="Forma Livre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Tree>
    <p:extLst>
      <p:ext uri="{BB962C8B-B14F-4D97-AF65-F5344CB8AC3E}">
        <p14:creationId xmlns:p14="http://schemas.microsoft.com/office/powerpoint/2010/main" val="1432138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ois conteúdos">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097280" y="2120900"/>
            <a:ext cx="4639736" cy="3748193"/>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515944" y="2120900"/>
            <a:ext cx="4639736" cy="3748194"/>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0C35658-567B-47FD-B059-777239C7F992}" type="datetime1">
              <a:rPr lang="pt-BR" noProof="0" smtClean="0"/>
              <a:t>07/04/2026</a:t>
            </a:fld>
            <a:endParaRPr lang="pt-BR" noProof="0"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pt-BR" noProof="0"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grpSp>
        <p:nvGrpSpPr>
          <p:cNvPr id="11" name="Grupo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18" name="Título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981809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97280" y="2958274"/>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515944" y="2958273"/>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E17F9EF3-FB4D-49C4-B18F-D13F5A07ED88}" type="datetime1">
              <a:rPr lang="pt-BR" noProof="0" smtClean="0"/>
              <a:t>07/04/2026</a:t>
            </a:fld>
            <a:endParaRPr lang="pt-BR" noProof="0"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pt-BR" noProof="0"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grpSp>
        <p:nvGrpSpPr>
          <p:cNvPr id="13" name="Grupo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6" name="Oval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7" name="Oval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8" name="Oval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9" name="Oval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20" name="Título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
        <p:nvSpPr>
          <p:cNvPr id="21" name="Oval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4" name="Oval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6" name="Oval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2" name="Oval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62874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omente Título">
    <p:spTree>
      <p:nvGrpSpPr>
        <p:cNvPr id="1" name=""/>
        <p:cNvGrpSpPr/>
        <p:nvPr/>
      </p:nvGrpSpPr>
      <p:grpSpPr>
        <a:xfrm>
          <a:off x="0" y="0"/>
          <a:ext cx="0" cy="0"/>
          <a:chOff x="0" y="0"/>
          <a:chExt cx="0" cy="0"/>
        </a:xfrm>
      </p:grpSpPr>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0D16CE25-69AB-4C36-AF74-C114772A6047}" type="datetime1">
              <a:rPr lang="pt-BR" noProof="0" smtClean="0"/>
              <a:t>07/04/2026</a:t>
            </a:fld>
            <a:endParaRPr lang="pt-BR" noProof="0"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grpSp>
        <p:nvGrpSpPr>
          <p:cNvPr id="9" name="Grupo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16" name="Título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921633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omente o Título">
    <p:spTree>
      <p:nvGrpSpPr>
        <p:cNvPr id="1" name=""/>
        <p:cNvGrpSpPr/>
        <p:nvPr/>
      </p:nvGrpSpPr>
      <p:grpSpPr>
        <a:xfrm>
          <a:off x="0" y="0"/>
          <a:ext cx="0" cy="0"/>
          <a:chOff x="0" y="0"/>
          <a:chExt cx="0" cy="0"/>
        </a:xfrm>
      </p:grpSpPr>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70C2AC5C-F9B3-4CE9-8D39-3CA38409E239}" type="datetime1">
              <a:rPr lang="pt-BR" noProof="0" smtClean="0"/>
              <a:t>07/04/2026</a:t>
            </a:fld>
            <a:endParaRPr lang="pt-BR" noProof="0"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grpSp>
        <p:nvGrpSpPr>
          <p:cNvPr id="9" name="Grupo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16" name="Título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rtlCol="0" anchor="ctr">
            <a:normAutofit/>
          </a:bodyPr>
          <a:lstStyle>
            <a:lvl1pPr>
              <a:defRPr sz="4000" cap="all" baseline="0"/>
            </a:lvl1pPr>
          </a:lstStyle>
          <a:p>
            <a:pPr rtl="0"/>
            <a:r>
              <a:rPr lang="pt-BR" noProof="0" dirty="0"/>
              <a:t>Insira o título aqui</a:t>
            </a:r>
          </a:p>
        </p:txBody>
      </p:sp>
      <p:sp>
        <p:nvSpPr>
          <p:cNvPr id="21" name="Espaço Reservado para Imagem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noAutofit/>
          </a:bodyPr>
          <a:lstStyle/>
          <a:p>
            <a:pPr rtl="0"/>
            <a:r>
              <a:rPr lang="pt-BR" noProof="0"/>
              <a:t>Clique no ícone para adicionar uma imagem</a:t>
            </a:r>
            <a:endParaRPr lang="pt-BR" noProof="0" dirty="0"/>
          </a:p>
        </p:txBody>
      </p:sp>
      <p:sp>
        <p:nvSpPr>
          <p:cNvPr id="18" name="Espaço Reservado para Conteúdo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Tree>
    <p:extLst>
      <p:ext uri="{BB962C8B-B14F-4D97-AF65-F5344CB8AC3E}">
        <p14:creationId xmlns:p14="http://schemas.microsoft.com/office/powerpoint/2010/main" val="892563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22AAAE6-7CA4-4490-8E4D-0778DA4D1286}" type="datetime1">
              <a:rPr lang="pt-BR" noProof="0" smtClean="0"/>
              <a:t>07/04/2026</a:t>
            </a:fld>
            <a:endParaRPr lang="pt-BR" noProof="0"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pt-BR" noProof="0"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66973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4/7/2026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57553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044374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03622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469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790817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85800" y="3132666"/>
            <a:ext cx="5311775"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3132666"/>
            <a:ext cx="5334000"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295125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216648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033047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930022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2795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8A87A34-81AB-432B-8DAE-1953F412C126}" type="datetimeFigureOut">
              <a:rPr lang="en-US" dirty="0"/>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805809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838679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4/7/2026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25634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4/7/2026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8649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6591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8A87A34-81AB-432B-8DAE-1953F412C126}" type="datetimeFigureOut">
              <a:rPr lang="en-US" dirty="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1375829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8A87A34-81AB-432B-8DAE-1953F412C126}" type="datetimeFigureOut">
              <a:rPr lang="en-US" dirty="0"/>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69942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531814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4/7/2026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423656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891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58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630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58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458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4/7/2026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944229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E7F35D37-0C1A-4D83-92CB-36F7A00A8D79}" type="datetime1">
              <a:rPr lang="pt-BR" noProof="0" smtClean="0"/>
              <a:t>07/04/2026</a:t>
            </a:fld>
            <a:endParaRPr lang="pt-BR" noProof="0" dirty="0"/>
          </a:p>
        </p:txBody>
      </p:sp>
      <p:sp>
        <p:nvSpPr>
          <p:cNvPr id="5" name="Espaço Reservado para Rodapé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pt-BR" noProof="0" dirty="0"/>
          </a:p>
        </p:txBody>
      </p:sp>
      <p:sp>
        <p:nvSpPr>
          <p:cNvPr id="6" name="Espaço Reservado para o Número do Slid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3080475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4/7/2026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25398656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CEC53-804A-4945-9B4D-FF7613A754D1}"/>
              </a:ext>
            </a:extLst>
          </p:cNvPr>
          <p:cNvSpPr>
            <a:spLocks noGrp="1"/>
          </p:cNvSpPr>
          <p:nvPr>
            <p:ph type="ctrTitle"/>
          </p:nvPr>
        </p:nvSpPr>
        <p:spPr/>
        <p:style>
          <a:lnRef idx="0">
            <a:scrgbClr r="0" g="0" b="0"/>
          </a:lnRef>
          <a:fillRef idx="1003">
            <a:schemeClr val="dk1"/>
          </a:fillRef>
          <a:effectRef idx="0">
            <a:scrgbClr r="0" g="0" b="0"/>
          </a:effectRef>
          <a:fontRef idx="major"/>
        </p:style>
        <p:txBody>
          <a:bodyPr>
            <a:normAutofit/>
          </a:bodyPr>
          <a:lstStyle/>
          <a:p>
            <a:pPr algn="ctr"/>
            <a:r>
              <a:rPr lang="pt-BR" sz="8800" b="1" u="sng" dirty="0">
                <a:solidFill>
                  <a:schemeClr val="tx1">
                    <a:lumMod val="50000"/>
                  </a:schemeClr>
                </a:solidFill>
              </a:rPr>
              <a:t>FILOSOFIA</a:t>
            </a:r>
          </a:p>
        </p:txBody>
      </p:sp>
      <p:sp>
        <p:nvSpPr>
          <p:cNvPr id="3" name="Subtítulo 2">
            <a:extLst>
              <a:ext uri="{FF2B5EF4-FFF2-40B4-BE49-F238E27FC236}">
                <a16:creationId xmlns:a16="http://schemas.microsoft.com/office/drawing/2014/main" id="{9B04550D-6D13-451F-B5FB-18787D769D99}"/>
              </a:ext>
            </a:extLst>
          </p:cNvPr>
          <p:cNvSpPr>
            <a:spLocks noGrp="1"/>
          </p:cNvSpPr>
          <p:nvPr>
            <p:ph type="subTitle" idx="1"/>
          </p:nvPr>
        </p:nvSpPr>
        <p:spPr/>
        <p:style>
          <a:lnRef idx="0">
            <a:scrgbClr r="0" g="0" b="0"/>
          </a:lnRef>
          <a:fillRef idx="1003">
            <a:schemeClr val="dk1"/>
          </a:fillRef>
          <a:effectRef idx="0">
            <a:scrgbClr r="0" g="0" b="0"/>
          </a:effectRef>
          <a:fontRef idx="major"/>
        </p:style>
        <p:txBody>
          <a:bodyPr/>
          <a:lstStyle/>
          <a:p>
            <a:pPr algn="ctr"/>
            <a:r>
              <a:rPr lang="pt-BR" dirty="0"/>
              <a:t>Professor: Alexandre Luiz Zeni</a:t>
            </a:r>
          </a:p>
        </p:txBody>
      </p:sp>
    </p:spTree>
    <p:extLst>
      <p:ext uri="{BB962C8B-B14F-4D97-AF65-F5344CB8AC3E}">
        <p14:creationId xmlns:p14="http://schemas.microsoft.com/office/powerpoint/2010/main" val="278863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5669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212112"/>
            <a:ext cx="10131425" cy="5453731"/>
          </a:xfrm>
        </p:spPr>
        <p:txBody>
          <a:bodyPr>
            <a:normAutofit fontScale="92500" lnSpcReduction="10000"/>
          </a:bodyPr>
          <a:lstStyle/>
          <a:p>
            <a:r>
              <a:rPr lang="pt-BR" sz="2400" b="1" dirty="0">
                <a:solidFill>
                  <a:schemeClr val="bg1"/>
                </a:solidFill>
                <a:sym typeface="Wingdings" panose="05000000000000000000" pitchFamily="2" charset="2"/>
              </a:rPr>
              <a:t>Política ideal: </a:t>
            </a:r>
            <a:r>
              <a:rPr lang="pt-BR" sz="2400" b="1" i="1" u="sng" dirty="0">
                <a:solidFill>
                  <a:srgbClr val="0070C0"/>
                </a:solidFill>
                <a:sym typeface="Wingdings" panose="05000000000000000000" pitchFamily="2" charset="2"/>
              </a:rPr>
              <a:t>Justiça</a:t>
            </a:r>
            <a:r>
              <a:rPr lang="pt-BR" sz="2400" b="1" dirty="0">
                <a:solidFill>
                  <a:schemeClr val="bg1"/>
                </a:solidFill>
                <a:sym typeface="Wingdings" panose="05000000000000000000" pitchFamily="2" charset="2"/>
              </a:rPr>
              <a:t>.</a:t>
            </a:r>
          </a:p>
          <a:p>
            <a:pPr lvl="1"/>
            <a:r>
              <a:rPr lang="pt-BR" sz="2200" dirty="0">
                <a:solidFill>
                  <a:schemeClr val="bg1"/>
                </a:solidFill>
                <a:sym typeface="Wingdings" panose="05000000000000000000" pitchFamily="2" charset="2"/>
              </a:rPr>
              <a:t>Lugares fixos aos cidadãos;</a:t>
            </a:r>
          </a:p>
          <a:p>
            <a:pPr lvl="1"/>
            <a:r>
              <a:rPr lang="pt-BR" sz="2200" dirty="0">
                <a:solidFill>
                  <a:schemeClr val="bg1"/>
                </a:solidFill>
                <a:sym typeface="Wingdings" panose="05000000000000000000" pitchFamily="2" charset="2"/>
              </a:rPr>
              <a:t>Critério natural particular;</a:t>
            </a:r>
          </a:p>
          <a:p>
            <a:r>
              <a:rPr lang="pt-BR" sz="2400" b="1" dirty="0">
                <a:solidFill>
                  <a:schemeClr val="bg1"/>
                </a:solidFill>
                <a:sym typeface="Wingdings" panose="05000000000000000000" pitchFamily="2" charset="2"/>
              </a:rPr>
              <a:t>Paideia: 3 etapas.</a:t>
            </a:r>
          </a:p>
          <a:p>
            <a:pPr lvl="1"/>
            <a:r>
              <a:rPr lang="pt-BR" sz="2200" dirty="0">
                <a:solidFill>
                  <a:schemeClr val="bg1"/>
                </a:solidFill>
                <a:sym typeface="Wingdings" panose="05000000000000000000" pitchFamily="2" charset="2"/>
              </a:rPr>
              <a:t>Locais de trabalho (Lavoura, comercio...);</a:t>
            </a:r>
          </a:p>
          <a:p>
            <a:pPr lvl="1"/>
            <a:r>
              <a:rPr lang="pt-BR" sz="2200" dirty="0">
                <a:solidFill>
                  <a:schemeClr val="bg1"/>
                </a:solidFill>
                <a:sym typeface="Wingdings" panose="05000000000000000000" pitchFamily="2" charset="2"/>
              </a:rPr>
              <a:t>Educação </a:t>
            </a:r>
            <a:r>
              <a:rPr lang="pt-BR" sz="2200" dirty="0" err="1">
                <a:solidFill>
                  <a:schemeClr val="bg1"/>
                </a:solidFill>
                <a:sym typeface="Wingdings" panose="05000000000000000000" pitchFamily="2" charset="2"/>
              </a:rPr>
              <a:t>musaica</a:t>
            </a:r>
            <a:r>
              <a:rPr lang="pt-BR" sz="2200" dirty="0">
                <a:solidFill>
                  <a:schemeClr val="bg1"/>
                </a:solidFill>
                <a:sym typeface="Wingdings" panose="05000000000000000000" pitchFamily="2" charset="2"/>
              </a:rPr>
              <a:t> (música, poesia, ginástica...);</a:t>
            </a:r>
          </a:p>
          <a:p>
            <a:pPr lvl="1"/>
            <a:r>
              <a:rPr lang="pt-BR" sz="2200" dirty="0">
                <a:solidFill>
                  <a:schemeClr val="bg1"/>
                </a:solidFill>
                <a:sym typeface="Wingdings" panose="05000000000000000000" pitchFamily="2" charset="2"/>
              </a:rPr>
              <a:t>Matemática, Aritmética, Geometria e Astronomia.</a:t>
            </a:r>
          </a:p>
          <a:p>
            <a:r>
              <a:rPr lang="pt-BR" sz="2600" b="1" dirty="0">
                <a:solidFill>
                  <a:schemeClr val="bg1"/>
                </a:solidFill>
              </a:rPr>
              <a:t>Rei/Filósofo </a:t>
            </a:r>
            <a:r>
              <a:rPr lang="pt-BR" sz="2600" b="1" dirty="0">
                <a:solidFill>
                  <a:schemeClr val="bg1"/>
                </a:solidFill>
                <a:sym typeface="Wingdings" panose="05000000000000000000" pitchFamily="2" charset="2"/>
              </a:rPr>
              <a:t> Sábio  Senso de Justiça;</a:t>
            </a:r>
          </a:p>
          <a:p>
            <a:pPr lvl="1"/>
            <a:r>
              <a:rPr lang="pt-BR" sz="2400" dirty="0">
                <a:solidFill>
                  <a:schemeClr val="bg1"/>
                </a:solidFill>
                <a:sym typeface="Wingdings" panose="05000000000000000000" pitchFamily="2" charset="2"/>
              </a:rPr>
              <a:t>Autogoverno;</a:t>
            </a:r>
          </a:p>
          <a:p>
            <a:pPr lvl="1"/>
            <a:r>
              <a:rPr lang="pt-BR" sz="2400" dirty="0">
                <a:solidFill>
                  <a:schemeClr val="bg1"/>
                </a:solidFill>
                <a:sym typeface="Wingdings" panose="05000000000000000000" pitchFamily="2" charset="2"/>
              </a:rPr>
              <a:t>Respeito a hierarquia;</a:t>
            </a:r>
          </a:p>
          <a:p>
            <a:r>
              <a:rPr lang="pt-BR" sz="2800" b="1" dirty="0">
                <a:solidFill>
                  <a:schemeClr val="bg1"/>
                </a:solidFill>
                <a:sym typeface="Wingdings" panose="05000000000000000000" pitchFamily="2" charset="2"/>
              </a:rPr>
              <a:t>Sofocracia:</a:t>
            </a:r>
          </a:p>
          <a:p>
            <a:pPr lvl="1"/>
            <a:r>
              <a:rPr lang="pt-BR" sz="2400" dirty="0">
                <a:solidFill>
                  <a:schemeClr val="bg1"/>
                </a:solidFill>
                <a:sym typeface="Wingdings" panose="05000000000000000000" pitchFamily="2" charset="2"/>
              </a:rPr>
              <a:t>Governo dos Sábios;</a:t>
            </a:r>
            <a:endParaRPr lang="pt-BR" dirty="0">
              <a:solidFill>
                <a:schemeClr val="bg1"/>
              </a:solidFill>
            </a:endParaRPr>
          </a:p>
        </p:txBody>
      </p:sp>
      <p:pic>
        <p:nvPicPr>
          <p:cNvPr id="3078" name="Picture 6" descr="Morte 1 - Relações corpo e alma : Corpo e Alma em Platão (dualismo ...">
            <a:extLst>
              <a:ext uri="{FF2B5EF4-FFF2-40B4-BE49-F238E27FC236}">
                <a16:creationId xmlns:a16="http://schemas.microsoft.com/office/drawing/2014/main" id="{B7A37375-DC09-401F-A890-D1CBDE9D8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468" y="1729538"/>
            <a:ext cx="4531897" cy="3398923"/>
          </a:xfrm>
          <a:prstGeom prst="rect">
            <a:avLst/>
          </a:prstGeom>
          <a:noFill/>
          <a:extLst>
            <a:ext uri="{909E8E84-426E-40DD-AFC4-6F175D3DCCD1}">
              <a14:hiddenFill xmlns:a14="http://schemas.microsoft.com/office/drawing/2010/main">
                <a:solidFill>
                  <a:srgbClr val="FFFFFF"/>
                </a:solidFill>
              </a14:hiddenFill>
            </a:ext>
          </a:extLst>
        </p:spPr>
      </p:pic>
      <p:sp>
        <p:nvSpPr>
          <p:cNvPr id="12" name="Seta: para a Direita 11">
            <a:extLst>
              <a:ext uri="{FF2B5EF4-FFF2-40B4-BE49-F238E27FC236}">
                <a16:creationId xmlns:a16="http://schemas.microsoft.com/office/drawing/2014/main" id="{0ADFE5AE-5128-4A42-9A79-47E9D9DFA45D}"/>
              </a:ext>
            </a:extLst>
          </p:cNvPr>
          <p:cNvSpPr/>
          <p:nvPr/>
        </p:nvSpPr>
        <p:spPr>
          <a:xfrm rot="565776">
            <a:off x="3929126" y="2263846"/>
            <a:ext cx="32298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5" name="Conector de Seta Reta 14">
            <a:extLst>
              <a:ext uri="{FF2B5EF4-FFF2-40B4-BE49-F238E27FC236}">
                <a16:creationId xmlns:a16="http://schemas.microsoft.com/office/drawing/2014/main" id="{DBFD2919-1FD8-4042-B456-F873A9FB4BD9}"/>
              </a:ext>
            </a:extLst>
          </p:cNvPr>
          <p:cNvCxnSpPr>
            <a:cxnSpLocks/>
          </p:cNvCxnSpPr>
          <p:nvPr/>
        </p:nvCxnSpPr>
        <p:spPr>
          <a:xfrm flipH="1" flipV="1">
            <a:off x="5685183" y="3154017"/>
            <a:ext cx="2544417" cy="27498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F9D73F71-4B56-45C1-8D6D-E3761DCC6290}"/>
              </a:ext>
            </a:extLst>
          </p:cNvPr>
          <p:cNvCxnSpPr>
            <a:cxnSpLocks/>
          </p:cNvCxnSpPr>
          <p:nvPr/>
        </p:nvCxnSpPr>
        <p:spPr>
          <a:xfrm flipH="1">
            <a:off x="6308035" y="3154017"/>
            <a:ext cx="1921565" cy="27498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DEADCC4B-8BE6-4F4D-9D93-D9059D175844}"/>
              </a:ext>
            </a:extLst>
          </p:cNvPr>
          <p:cNvCxnSpPr>
            <a:cxnSpLocks/>
          </p:cNvCxnSpPr>
          <p:nvPr/>
        </p:nvCxnSpPr>
        <p:spPr>
          <a:xfrm flipH="1">
            <a:off x="6467061" y="2665330"/>
            <a:ext cx="1867159" cy="1134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5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1BFB9A0C-00EC-408F-AFA3-CEE8023328BC}"/>
              </a:ext>
            </a:extLst>
          </p:cNvPr>
          <p:cNvSpPr>
            <a:spLocks noGrp="1"/>
          </p:cNvSpPr>
          <p:nvPr>
            <p:ph type="title"/>
          </p:nvPr>
        </p:nvSpPr>
        <p:spPr>
          <a:xfrm>
            <a:off x="913795" y="109959"/>
            <a:ext cx="10353762" cy="1470091"/>
          </a:xfrm>
        </p:spPr>
        <p:style>
          <a:lnRef idx="0">
            <a:scrgbClr r="0" g="0" b="0"/>
          </a:lnRef>
          <a:fillRef idx="1003">
            <a:schemeClr val="dk1"/>
          </a:fillRef>
          <a:effectRef idx="0">
            <a:scrgbClr r="0" g="0" b="0"/>
          </a:effectRef>
          <a:fontRef idx="major"/>
        </p:style>
        <p:txBody>
          <a:bodyPr>
            <a:normAutofit/>
          </a:bodyPr>
          <a:lstStyle/>
          <a:p>
            <a:pPr algn="ctr"/>
            <a:r>
              <a:rPr lang="pt-BR" sz="4400" u="sng" dirty="0">
                <a:solidFill>
                  <a:schemeClr val="tx1">
                    <a:lumMod val="50000"/>
                  </a:schemeClr>
                </a:solidFill>
              </a:rPr>
              <a:t>HIERARQUIA</a:t>
            </a:r>
            <a:r>
              <a:rPr lang="pt-BR" sz="4400" dirty="0">
                <a:solidFill>
                  <a:schemeClr val="tx1">
                    <a:lumMod val="50000"/>
                  </a:schemeClr>
                </a:solidFill>
              </a:rPr>
              <a:t> </a:t>
            </a:r>
            <a:r>
              <a:rPr lang="pt-BR" sz="4400" u="sng" dirty="0">
                <a:solidFill>
                  <a:schemeClr val="tx1">
                    <a:lumMod val="50000"/>
                  </a:schemeClr>
                </a:solidFill>
              </a:rPr>
              <a:t>SOCIAL</a:t>
            </a:r>
            <a:r>
              <a:rPr lang="pt-BR" sz="4400" dirty="0">
                <a:solidFill>
                  <a:schemeClr val="tx1">
                    <a:lumMod val="50000"/>
                  </a:schemeClr>
                </a:solidFill>
              </a:rPr>
              <a:t>: </a:t>
            </a:r>
            <a:r>
              <a:rPr lang="pt-BR" sz="4400" u="sng" dirty="0">
                <a:solidFill>
                  <a:schemeClr val="tx1">
                    <a:lumMod val="50000"/>
                  </a:schemeClr>
                </a:solidFill>
              </a:rPr>
              <a:t>Disposição</a:t>
            </a:r>
            <a:r>
              <a:rPr lang="pt-BR" sz="4400" dirty="0">
                <a:solidFill>
                  <a:schemeClr val="tx1">
                    <a:lumMod val="50000"/>
                  </a:schemeClr>
                </a:solidFill>
              </a:rPr>
              <a:t> </a:t>
            </a:r>
            <a:r>
              <a:rPr lang="pt-BR" sz="4400" u="sng" dirty="0">
                <a:solidFill>
                  <a:schemeClr val="tx1">
                    <a:lumMod val="50000"/>
                  </a:schemeClr>
                </a:solidFill>
              </a:rPr>
              <a:t>natural</a:t>
            </a:r>
            <a:r>
              <a:rPr lang="pt-BR" sz="4400" dirty="0">
                <a:solidFill>
                  <a:schemeClr val="tx1">
                    <a:lumMod val="50000"/>
                  </a:schemeClr>
                </a:solidFill>
              </a:rPr>
              <a:t> </a:t>
            </a:r>
            <a:r>
              <a:rPr lang="pt-BR" sz="4400" u="sng" dirty="0">
                <a:solidFill>
                  <a:schemeClr val="tx1">
                    <a:lumMod val="50000"/>
                  </a:schemeClr>
                </a:solidFill>
              </a:rPr>
              <a:t>das</a:t>
            </a:r>
            <a:r>
              <a:rPr lang="pt-BR" sz="4400" dirty="0">
                <a:solidFill>
                  <a:schemeClr val="tx1">
                    <a:lumMod val="50000"/>
                  </a:schemeClr>
                </a:solidFill>
              </a:rPr>
              <a:t> </a:t>
            </a:r>
            <a:r>
              <a:rPr lang="pt-BR" sz="4400" u="sng" dirty="0">
                <a:solidFill>
                  <a:schemeClr val="tx1">
                    <a:lumMod val="50000"/>
                  </a:schemeClr>
                </a:solidFill>
              </a:rPr>
              <a:t>almas</a:t>
            </a:r>
          </a:p>
        </p:txBody>
      </p:sp>
      <p:pic>
        <p:nvPicPr>
          <p:cNvPr id="16" name="Espaço Reservado para Conteúdo 15">
            <a:extLst>
              <a:ext uri="{FF2B5EF4-FFF2-40B4-BE49-F238E27FC236}">
                <a16:creationId xmlns:a16="http://schemas.microsoft.com/office/drawing/2014/main" id="{D438AEA4-ECC4-4EAA-8269-AF196EF38DDE}"/>
              </a:ext>
            </a:extLst>
          </p:cNvPr>
          <p:cNvPicPr>
            <a:picLocks noGrp="1" noChangeAspect="1"/>
          </p:cNvPicPr>
          <p:nvPr>
            <p:ph idx="1"/>
          </p:nvPr>
        </p:nvPicPr>
        <p:blipFill>
          <a:blip r:embed="rId2"/>
          <a:stretch>
            <a:fillRect/>
          </a:stretch>
        </p:blipFill>
        <p:spPr>
          <a:xfrm>
            <a:off x="0" y="3599435"/>
            <a:ext cx="3409519" cy="2663687"/>
          </a:xfrm>
        </p:spPr>
      </p:pic>
      <p:sp>
        <p:nvSpPr>
          <p:cNvPr id="17" name="CaixaDeTexto 16">
            <a:extLst>
              <a:ext uri="{FF2B5EF4-FFF2-40B4-BE49-F238E27FC236}">
                <a16:creationId xmlns:a16="http://schemas.microsoft.com/office/drawing/2014/main" id="{C2F758C8-64E3-4FA9-8ECA-D230497D55DA}"/>
              </a:ext>
            </a:extLst>
          </p:cNvPr>
          <p:cNvSpPr txBox="1"/>
          <p:nvPr/>
        </p:nvSpPr>
        <p:spPr>
          <a:xfrm>
            <a:off x="350874" y="6378709"/>
            <a:ext cx="2817628"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TRABALHADORES</a:t>
            </a:r>
          </a:p>
        </p:txBody>
      </p:sp>
      <p:pic>
        <p:nvPicPr>
          <p:cNvPr id="19" name="Imagem 18">
            <a:extLst>
              <a:ext uri="{FF2B5EF4-FFF2-40B4-BE49-F238E27FC236}">
                <a16:creationId xmlns:a16="http://schemas.microsoft.com/office/drawing/2014/main" id="{885FD552-4C0F-4CAE-82F4-9E5E0CE45A81}"/>
              </a:ext>
            </a:extLst>
          </p:cNvPr>
          <p:cNvPicPr>
            <a:picLocks noChangeAspect="1"/>
          </p:cNvPicPr>
          <p:nvPr/>
        </p:nvPicPr>
        <p:blipFill>
          <a:blip r:embed="rId3"/>
          <a:stretch>
            <a:fillRect/>
          </a:stretch>
        </p:blipFill>
        <p:spPr>
          <a:xfrm>
            <a:off x="3748787" y="3050688"/>
            <a:ext cx="3621029" cy="2663687"/>
          </a:xfrm>
          <a:prstGeom prst="rect">
            <a:avLst/>
          </a:prstGeom>
        </p:spPr>
      </p:pic>
      <p:sp>
        <p:nvSpPr>
          <p:cNvPr id="20" name="CaixaDeTexto 19">
            <a:extLst>
              <a:ext uri="{FF2B5EF4-FFF2-40B4-BE49-F238E27FC236}">
                <a16:creationId xmlns:a16="http://schemas.microsoft.com/office/drawing/2014/main" id="{58435A1F-3448-4FC1-9A15-EB8F492EDCD4}"/>
              </a:ext>
            </a:extLst>
          </p:cNvPr>
          <p:cNvSpPr txBox="1"/>
          <p:nvPr/>
        </p:nvSpPr>
        <p:spPr>
          <a:xfrm>
            <a:off x="4476307" y="5830959"/>
            <a:ext cx="2232837"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dirty="0"/>
              <a:t>GUERREIROS</a:t>
            </a:r>
          </a:p>
        </p:txBody>
      </p:sp>
      <p:pic>
        <p:nvPicPr>
          <p:cNvPr id="22" name="Imagem 21">
            <a:extLst>
              <a:ext uri="{FF2B5EF4-FFF2-40B4-BE49-F238E27FC236}">
                <a16:creationId xmlns:a16="http://schemas.microsoft.com/office/drawing/2014/main" id="{0372EBB0-A7EB-4AD4-B730-468B8AE640F3}"/>
              </a:ext>
            </a:extLst>
          </p:cNvPr>
          <p:cNvPicPr>
            <a:picLocks noChangeAspect="1"/>
          </p:cNvPicPr>
          <p:nvPr/>
        </p:nvPicPr>
        <p:blipFill>
          <a:blip r:embed="rId4"/>
          <a:stretch>
            <a:fillRect/>
          </a:stretch>
        </p:blipFill>
        <p:spPr>
          <a:xfrm>
            <a:off x="7818783" y="2370850"/>
            <a:ext cx="3900711" cy="2227653"/>
          </a:xfrm>
          <a:prstGeom prst="rect">
            <a:avLst/>
          </a:prstGeom>
        </p:spPr>
      </p:pic>
      <p:sp>
        <p:nvSpPr>
          <p:cNvPr id="23" name="CaixaDeTexto 22">
            <a:extLst>
              <a:ext uri="{FF2B5EF4-FFF2-40B4-BE49-F238E27FC236}">
                <a16:creationId xmlns:a16="http://schemas.microsoft.com/office/drawing/2014/main" id="{609768AE-8C8D-4E12-BC5F-B627517E1BA1}"/>
              </a:ext>
            </a:extLst>
          </p:cNvPr>
          <p:cNvSpPr txBox="1"/>
          <p:nvPr/>
        </p:nvSpPr>
        <p:spPr>
          <a:xfrm>
            <a:off x="9064485" y="4744280"/>
            <a:ext cx="1780724" cy="369332"/>
          </a:xfrm>
          <a:prstGeom prst="rect">
            <a:avLst/>
          </a:prstGeom>
          <a:noFill/>
          <a:ln>
            <a:solidFill>
              <a:schemeClr val="accent5">
                <a:lumMod val="50000"/>
              </a:schemeClr>
            </a:solidFill>
          </a:ln>
          <a:effectLst>
            <a:glow rad="228600">
              <a:schemeClr val="tx1">
                <a:lumMod val="50000"/>
                <a:alpha val="40000"/>
              </a:schemeClr>
            </a:glow>
          </a:effectLst>
        </p:spPr>
        <p:txBody>
          <a:bodyPr wrap="square" rtlCol="0">
            <a:spAutoFit/>
          </a:bodyPr>
          <a:lstStyle/>
          <a:p>
            <a:pPr algn="ctr"/>
            <a:r>
              <a:rPr lang="pt-BR" b="1" u="sng" dirty="0"/>
              <a:t>FILÓSOFOS</a:t>
            </a:r>
          </a:p>
        </p:txBody>
      </p:sp>
    </p:spTree>
    <p:extLst>
      <p:ext uri="{BB962C8B-B14F-4D97-AF65-F5344CB8AC3E}">
        <p14:creationId xmlns:p14="http://schemas.microsoft.com/office/powerpoint/2010/main" val="140055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7230"/>
            <a:ext cx="12192000" cy="6883253"/>
          </a:xfrm>
        </p:spPr>
      </p:pic>
    </p:spTree>
    <p:extLst>
      <p:ext uri="{BB962C8B-B14F-4D97-AF65-F5344CB8AC3E}">
        <p14:creationId xmlns:p14="http://schemas.microsoft.com/office/powerpoint/2010/main" val="164494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96268-77DE-6BCB-2F85-3090A454D19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E63F992-180A-8AA9-1A1F-AAFCADFD81CE}"/>
              </a:ext>
            </a:extLst>
          </p:cNvPr>
          <p:cNvSpPr>
            <a:spLocks noGrp="1"/>
          </p:cNvSpPr>
          <p:nvPr>
            <p:ph idx="1"/>
          </p:nvPr>
        </p:nvSpPr>
        <p:spPr/>
        <p:txBody>
          <a:bodyPr/>
          <a:lstStyle/>
          <a:p>
            <a:endParaRPr lang="pt-BR"/>
          </a:p>
        </p:txBody>
      </p:sp>
      <p:pic>
        <p:nvPicPr>
          <p:cNvPr id="1026" name="Picture 2" descr="O que é Justiça para PLATÃO? Apologia de sócrates e A República">
            <a:extLst>
              <a:ext uri="{FF2B5EF4-FFF2-40B4-BE49-F238E27FC236}">
                <a16:creationId xmlns:a16="http://schemas.microsoft.com/office/drawing/2014/main" id="{4775FAD1-96FD-4E17-F22F-10C371682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E77C63B8-F910-76B6-ECBD-A01DB836F9AB}"/>
              </a:ext>
            </a:extLst>
          </p:cNvPr>
          <p:cNvSpPr/>
          <p:nvPr/>
        </p:nvSpPr>
        <p:spPr>
          <a:xfrm>
            <a:off x="106971" y="295835"/>
            <a:ext cx="2421075" cy="369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9580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E9F65-1F3F-4754-2290-E931176BF083}"/>
              </a:ext>
            </a:extLst>
          </p:cNvPr>
          <p:cNvSpPr>
            <a:spLocks noGrp="1"/>
          </p:cNvSpPr>
          <p:nvPr>
            <p:ph type="title"/>
          </p:nvPr>
        </p:nvSpPr>
        <p:spPr>
          <a:xfrm>
            <a:off x="919119" y="85165"/>
            <a:ext cx="10353762" cy="970450"/>
          </a:xfrm>
          <a:ln>
            <a:solidFill>
              <a:schemeClr val="bg1"/>
            </a:solidFill>
          </a:ln>
        </p:spPr>
        <p:txBody>
          <a:bodyPr>
            <a:normAutofit fontScale="90000"/>
          </a:bodyPr>
          <a:lstStyle/>
          <a:p>
            <a:r>
              <a:rPr lang="pt-BR" sz="6000" dirty="0">
                <a:solidFill>
                  <a:srgbClr val="C00000"/>
                </a:solidFill>
              </a:rPr>
              <a:t>Justiça</a:t>
            </a:r>
            <a:r>
              <a:rPr lang="pt-BR" sz="6000" dirty="0"/>
              <a:t> = </a:t>
            </a:r>
            <a:r>
              <a:rPr lang="pt-BR" sz="6000" dirty="0">
                <a:solidFill>
                  <a:srgbClr val="0070C0"/>
                </a:solidFill>
              </a:rPr>
              <a:t>Equilíbrio</a:t>
            </a:r>
          </a:p>
        </p:txBody>
      </p:sp>
      <p:pic>
        <p:nvPicPr>
          <p:cNvPr id="2050" name="Picture 2">
            <a:extLst>
              <a:ext uri="{FF2B5EF4-FFF2-40B4-BE49-F238E27FC236}">
                <a16:creationId xmlns:a16="http://schemas.microsoft.com/office/drawing/2014/main" id="{BC9E2765-3DCC-A7D5-8340-DA65857A9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056" y="1190085"/>
            <a:ext cx="5425888" cy="406941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A1358653-5BAC-E2E9-4E32-3D487B2BB526}"/>
              </a:ext>
            </a:extLst>
          </p:cNvPr>
          <p:cNvSpPr txBox="1">
            <a:spLocks/>
          </p:cNvSpPr>
          <p:nvPr/>
        </p:nvSpPr>
        <p:spPr>
          <a:xfrm>
            <a:off x="919119" y="5661212"/>
            <a:ext cx="10353762" cy="970450"/>
          </a:xfrm>
          <a:prstGeom prst="rect">
            <a:avLst/>
          </a:prstGeom>
          <a:ln>
            <a:solidFill>
              <a:schemeClr val="bg1"/>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5400" dirty="0">
                <a:solidFill>
                  <a:srgbClr val="C00000"/>
                </a:solidFill>
              </a:rPr>
              <a:t>Injustiça</a:t>
            </a:r>
            <a:r>
              <a:rPr lang="pt-BR" sz="5400" dirty="0"/>
              <a:t> = </a:t>
            </a:r>
            <a:r>
              <a:rPr lang="pt-BR" sz="5400" dirty="0">
                <a:solidFill>
                  <a:srgbClr val="0070C0"/>
                </a:solidFill>
              </a:rPr>
              <a:t>Desequilíbrio</a:t>
            </a:r>
          </a:p>
        </p:txBody>
      </p:sp>
      <p:sp>
        <p:nvSpPr>
          <p:cNvPr id="5" name="Retângulo 4">
            <a:extLst>
              <a:ext uri="{FF2B5EF4-FFF2-40B4-BE49-F238E27FC236}">
                <a16:creationId xmlns:a16="http://schemas.microsoft.com/office/drawing/2014/main" id="{43D32EA8-954A-234A-74ED-D7BD50476943}"/>
              </a:ext>
            </a:extLst>
          </p:cNvPr>
          <p:cNvSpPr/>
          <p:nvPr/>
        </p:nvSpPr>
        <p:spPr>
          <a:xfrm>
            <a:off x="685800" y="2904565"/>
            <a:ext cx="2697256" cy="188931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sz="2000" dirty="0"/>
              <a:t>Quando a razão governa emoções e desejos.</a:t>
            </a:r>
          </a:p>
        </p:txBody>
      </p:sp>
      <p:sp>
        <p:nvSpPr>
          <p:cNvPr id="6" name="Retângulo 5">
            <a:extLst>
              <a:ext uri="{FF2B5EF4-FFF2-40B4-BE49-F238E27FC236}">
                <a16:creationId xmlns:a16="http://schemas.microsoft.com/office/drawing/2014/main" id="{D990C59A-4F41-126B-7A2D-B7CC48EFD867}"/>
              </a:ext>
            </a:extLst>
          </p:cNvPr>
          <p:cNvSpPr/>
          <p:nvPr/>
        </p:nvSpPr>
        <p:spPr>
          <a:xfrm>
            <a:off x="685800" y="2138082"/>
            <a:ext cx="2697256" cy="66395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dirty="0"/>
              <a:t>Indivíduo justo</a:t>
            </a:r>
          </a:p>
        </p:txBody>
      </p:sp>
      <p:sp>
        <p:nvSpPr>
          <p:cNvPr id="7" name="Retângulo 6">
            <a:extLst>
              <a:ext uri="{FF2B5EF4-FFF2-40B4-BE49-F238E27FC236}">
                <a16:creationId xmlns:a16="http://schemas.microsoft.com/office/drawing/2014/main" id="{336C115A-A117-260A-CA6F-55E6458257EA}"/>
              </a:ext>
            </a:extLst>
          </p:cNvPr>
          <p:cNvSpPr/>
          <p:nvPr/>
        </p:nvSpPr>
        <p:spPr>
          <a:xfrm>
            <a:off x="8794376" y="2904565"/>
            <a:ext cx="2697256" cy="188931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pt-BR" sz="2000" dirty="0"/>
              <a:t>Onde cada repartição cumpre com suas funções sem interferir nas outras.</a:t>
            </a:r>
          </a:p>
        </p:txBody>
      </p:sp>
      <p:sp>
        <p:nvSpPr>
          <p:cNvPr id="8" name="Retângulo 7">
            <a:extLst>
              <a:ext uri="{FF2B5EF4-FFF2-40B4-BE49-F238E27FC236}">
                <a16:creationId xmlns:a16="http://schemas.microsoft.com/office/drawing/2014/main" id="{DCCB6815-06D2-2CB9-66B0-7626D5BAC6AB}"/>
              </a:ext>
            </a:extLst>
          </p:cNvPr>
          <p:cNvSpPr/>
          <p:nvPr/>
        </p:nvSpPr>
        <p:spPr>
          <a:xfrm>
            <a:off x="8794376" y="2138082"/>
            <a:ext cx="2697256" cy="66395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dirty="0"/>
              <a:t>Cidade justa</a:t>
            </a:r>
          </a:p>
        </p:txBody>
      </p:sp>
    </p:spTree>
    <p:extLst>
      <p:ext uri="{BB962C8B-B14F-4D97-AF65-F5344CB8AC3E}">
        <p14:creationId xmlns:p14="http://schemas.microsoft.com/office/powerpoint/2010/main" val="376410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AF256-9607-2939-84F8-A523B04D388E}"/>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52B6443-194D-F133-7575-8F185AFAD7B6}"/>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593248E-F1AF-A709-72B6-4AEE9F93A4C7}"/>
              </a:ext>
            </a:extLst>
          </p:cNvPr>
          <p:cNvPicPr>
            <a:picLocks noGrp="1" noChangeAspect="1"/>
          </p:cNvPicPr>
          <p:nvPr>
            <p:ph idx="1"/>
          </p:nvPr>
        </p:nvPicPr>
        <p:blipFill>
          <a:blip r:embed="rId2"/>
          <a:stretch>
            <a:fillRect/>
          </a:stretch>
        </p:blipFill>
        <p:spPr>
          <a:xfrm>
            <a:off x="0" y="-17230"/>
            <a:ext cx="12192000" cy="6883253"/>
          </a:xfrm>
        </p:spPr>
      </p:pic>
    </p:spTree>
    <p:extLst>
      <p:ext uri="{BB962C8B-B14F-4D97-AF65-F5344CB8AC3E}">
        <p14:creationId xmlns:p14="http://schemas.microsoft.com/office/powerpoint/2010/main" val="5826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21D17-7ED8-9C7E-27DA-89F136BED46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9DD72E4-C9CA-FF8A-7072-915408C8A371}"/>
              </a:ext>
            </a:extLst>
          </p:cNvPr>
          <p:cNvSpPr>
            <a:spLocks noGrp="1"/>
          </p:cNvSpPr>
          <p:nvPr>
            <p:ph idx="1"/>
          </p:nvPr>
        </p:nvSpPr>
        <p:spPr/>
        <p:txBody>
          <a:bodyPr/>
          <a:lstStyle/>
          <a:p>
            <a:endParaRPr lang="pt-BR"/>
          </a:p>
        </p:txBody>
      </p:sp>
      <p:pic>
        <p:nvPicPr>
          <p:cNvPr id="1026" name="Picture 2" descr="Platão (2) - Teoria da Reminiscência | Dialética Platônica ...">
            <a:extLst>
              <a:ext uri="{FF2B5EF4-FFF2-40B4-BE49-F238E27FC236}">
                <a16:creationId xmlns:a16="http://schemas.microsoft.com/office/drawing/2014/main" id="{BEEF75CF-13F4-1C57-DF79-C37DF6D9C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8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66440-ADE1-458E-B960-BEF5B9EE7A60}"/>
              </a:ext>
            </a:extLst>
          </p:cNvPr>
          <p:cNvSpPr>
            <a:spLocks noGrp="1"/>
          </p:cNvSpPr>
          <p:nvPr>
            <p:ph type="title"/>
          </p:nvPr>
        </p:nvSpPr>
        <p:spPr>
          <a:xfrm>
            <a:off x="913795" y="222120"/>
            <a:ext cx="10353762" cy="1357930"/>
          </a:xfrm>
        </p:spPr>
        <p:style>
          <a:lnRef idx="0">
            <a:scrgbClr r="0" g="0" b="0"/>
          </a:lnRef>
          <a:fillRef idx="1003">
            <a:schemeClr val="dk1"/>
          </a:fillRef>
          <a:effectRef idx="0">
            <a:scrgbClr r="0" g="0" b="0"/>
          </a:effectRef>
          <a:fontRef idx="major"/>
        </p:style>
        <p:txBody>
          <a:bodyPr>
            <a:normAutofit/>
          </a:bodyPr>
          <a:lstStyle/>
          <a:p>
            <a:pPr algn="ctr"/>
            <a:r>
              <a:rPr lang="pt-BR" sz="6000" u="sng" dirty="0">
                <a:solidFill>
                  <a:schemeClr val="tx1">
                    <a:lumMod val="50000"/>
                  </a:schemeClr>
                </a:solidFill>
              </a:rPr>
              <a:t>Teoria</a:t>
            </a:r>
            <a:r>
              <a:rPr lang="pt-BR" sz="6000" dirty="0">
                <a:solidFill>
                  <a:schemeClr val="tx1">
                    <a:lumMod val="50000"/>
                  </a:schemeClr>
                </a:solidFill>
              </a:rPr>
              <a:t> </a:t>
            </a:r>
            <a:r>
              <a:rPr lang="pt-BR" sz="6000" u="sng" dirty="0">
                <a:solidFill>
                  <a:schemeClr val="tx1">
                    <a:lumMod val="50000"/>
                  </a:schemeClr>
                </a:solidFill>
              </a:rPr>
              <a:t>da</a:t>
            </a:r>
            <a:r>
              <a:rPr lang="pt-BR" sz="6000" dirty="0">
                <a:solidFill>
                  <a:schemeClr val="tx1">
                    <a:lumMod val="50000"/>
                  </a:schemeClr>
                </a:solidFill>
              </a:rPr>
              <a:t> </a:t>
            </a:r>
            <a:r>
              <a:rPr lang="pt-BR" sz="6000" u="sng" dirty="0">
                <a:solidFill>
                  <a:schemeClr val="tx1">
                    <a:lumMod val="50000"/>
                  </a:schemeClr>
                </a:solidFill>
              </a:rPr>
              <a:t>Reminiscência</a:t>
            </a:r>
          </a:p>
        </p:txBody>
      </p:sp>
      <p:sp>
        <p:nvSpPr>
          <p:cNvPr id="3" name="Espaço Reservado para Conteúdo 2">
            <a:extLst>
              <a:ext uri="{FF2B5EF4-FFF2-40B4-BE49-F238E27FC236}">
                <a16:creationId xmlns:a16="http://schemas.microsoft.com/office/drawing/2014/main" id="{7DA99CA0-6188-4EE3-A147-973A3CB835E9}"/>
              </a:ext>
            </a:extLst>
          </p:cNvPr>
          <p:cNvSpPr>
            <a:spLocks noGrp="1"/>
          </p:cNvSpPr>
          <p:nvPr>
            <p:ph idx="1"/>
          </p:nvPr>
        </p:nvSpPr>
        <p:spPr>
          <a:xfrm>
            <a:off x="685801" y="2142067"/>
            <a:ext cx="10131425" cy="4537029"/>
          </a:xfrm>
        </p:spPr>
        <p:txBody>
          <a:bodyPr/>
          <a:lstStyle/>
          <a:p>
            <a:r>
              <a:rPr lang="pt-BR" sz="2800" dirty="0">
                <a:solidFill>
                  <a:srgbClr val="FFFF00"/>
                </a:solidFill>
              </a:rPr>
              <a:t>Teoria das ideias:</a:t>
            </a:r>
          </a:p>
          <a:p>
            <a:pPr lvl="1"/>
            <a:r>
              <a:rPr lang="pt-BR" sz="2400" dirty="0"/>
              <a:t>Mundo Sensível;</a:t>
            </a:r>
          </a:p>
          <a:p>
            <a:pPr lvl="1"/>
            <a:r>
              <a:rPr lang="pt-BR" sz="2400" dirty="0"/>
              <a:t>Mundo Inteligível; </a:t>
            </a:r>
          </a:p>
          <a:p>
            <a:r>
              <a:rPr lang="pt-BR" sz="2800" dirty="0">
                <a:solidFill>
                  <a:srgbClr val="FFFF00"/>
                </a:solidFill>
              </a:rPr>
              <a:t>Homem:</a:t>
            </a:r>
          </a:p>
          <a:p>
            <a:pPr lvl="1"/>
            <a:r>
              <a:rPr lang="pt-BR" sz="2400" dirty="0"/>
              <a:t>Corpo (temporal);</a:t>
            </a:r>
          </a:p>
          <a:p>
            <a:pPr lvl="1"/>
            <a:r>
              <a:rPr lang="pt-BR" sz="2400" dirty="0"/>
              <a:t>Alma (eterna);</a:t>
            </a:r>
            <a:endParaRPr lang="pt-BR" dirty="0"/>
          </a:p>
        </p:txBody>
      </p:sp>
      <p:sp>
        <p:nvSpPr>
          <p:cNvPr id="4" name="Triângulo isósceles 3">
            <a:extLst>
              <a:ext uri="{FF2B5EF4-FFF2-40B4-BE49-F238E27FC236}">
                <a16:creationId xmlns:a16="http://schemas.microsoft.com/office/drawing/2014/main" id="{DB931B1E-E350-45AC-98B1-E67239A725D3}"/>
              </a:ext>
            </a:extLst>
          </p:cNvPr>
          <p:cNvSpPr/>
          <p:nvPr/>
        </p:nvSpPr>
        <p:spPr>
          <a:xfrm>
            <a:off x="4015409" y="2700131"/>
            <a:ext cx="3154548" cy="281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sto MT" panose="02040603050505030304"/>
                <a:ea typeface="+mn-ea"/>
                <a:cs typeface="+mn-cs"/>
              </a:rPr>
              <a:t>Mundo das ideias </a:t>
            </a:r>
          </a:p>
        </p:txBody>
      </p:sp>
      <p:sp>
        <p:nvSpPr>
          <p:cNvPr id="5" name="CaixaDeTexto 4">
            <a:extLst>
              <a:ext uri="{FF2B5EF4-FFF2-40B4-BE49-F238E27FC236}">
                <a16:creationId xmlns:a16="http://schemas.microsoft.com/office/drawing/2014/main" id="{240B8EE0-4EEF-4330-98D8-5174B353B657}"/>
              </a:ext>
            </a:extLst>
          </p:cNvPr>
          <p:cNvSpPr txBox="1"/>
          <p:nvPr/>
        </p:nvSpPr>
        <p:spPr>
          <a:xfrm rot="18083912">
            <a:off x="3770620" y="3729914"/>
            <a:ext cx="1680179"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sto MT" panose="02040603050505030304"/>
                <a:ea typeface="+mn-ea"/>
                <a:cs typeface="+mn-cs"/>
              </a:rPr>
              <a:t>Verdade</a:t>
            </a:r>
          </a:p>
        </p:txBody>
      </p:sp>
      <p:sp>
        <p:nvSpPr>
          <p:cNvPr id="6" name="CaixaDeTexto 5">
            <a:extLst>
              <a:ext uri="{FF2B5EF4-FFF2-40B4-BE49-F238E27FC236}">
                <a16:creationId xmlns:a16="http://schemas.microsoft.com/office/drawing/2014/main" id="{7F7D4A51-73B0-4B89-900F-4CCD6E2CA66A}"/>
              </a:ext>
            </a:extLst>
          </p:cNvPr>
          <p:cNvSpPr txBox="1"/>
          <p:nvPr/>
        </p:nvSpPr>
        <p:spPr>
          <a:xfrm rot="3632396">
            <a:off x="5697273" y="3578087"/>
            <a:ext cx="1722783"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sto MT" panose="02040603050505030304"/>
                <a:ea typeface="+mn-ea"/>
                <a:cs typeface="+mn-cs"/>
              </a:rPr>
              <a:t>Belo</a:t>
            </a:r>
          </a:p>
        </p:txBody>
      </p:sp>
      <p:sp>
        <p:nvSpPr>
          <p:cNvPr id="7" name="CaixaDeTexto 6">
            <a:extLst>
              <a:ext uri="{FF2B5EF4-FFF2-40B4-BE49-F238E27FC236}">
                <a16:creationId xmlns:a16="http://schemas.microsoft.com/office/drawing/2014/main" id="{F65B8A0A-3F3C-46DD-91AA-601B3A9160C3}"/>
              </a:ext>
            </a:extLst>
          </p:cNvPr>
          <p:cNvSpPr txBox="1"/>
          <p:nvPr/>
        </p:nvSpPr>
        <p:spPr>
          <a:xfrm>
            <a:off x="5009588" y="5615830"/>
            <a:ext cx="1166190"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sto MT" panose="02040603050505030304"/>
                <a:ea typeface="+mn-ea"/>
                <a:cs typeface="+mn-cs"/>
              </a:rPr>
              <a:t>Bem</a:t>
            </a:r>
          </a:p>
        </p:txBody>
      </p:sp>
      <p:sp>
        <p:nvSpPr>
          <p:cNvPr id="11" name="CaixaDeTexto 10">
            <a:extLst>
              <a:ext uri="{FF2B5EF4-FFF2-40B4-BE49-F238E27FC236}">
                <a16:creationId xmlns:a16="http://schemas.microsoft.com/office/drawing/2014/main" id="{660C8436-986B-44D4-85E8-54A672B276CD}"/>
              </a:ext>
            </a:extLst>
          </p:cNvPr>
          <p:cNvSpPr txBox="1"/>
          <p:nvPr/>
        </p:nvSpPr>
        <p:spPr>
          <a:xfrm>
            <a:off x="6658191" y="1901569"/>
            <a:ext cx="3034748"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000" b="1" i="0" u="none" strike="noStrike" kern="1200" cap="none" spc="0" normalizeH="0" baseline="0" noProof="0" dirty="0">
                <a:ln>
                  <a:noFill/>
                </a:ln>
                <a:solidFill>
                  <a:prstClr val="white"/>
                </a:solidFill>
                <a:effectLst/>
                <a:uLnTx/>
                <a:uFillTx/>
                <a:latin typeface="Calisto MT" panose="02040603050505030304"/>
                <a:ea typeface="+mn-ea"/>
                <a:cs typeface="+mn-cs"/>
              </a:rPr>
              <a:t>O corpo é o túmulo da alma.</a:t>
            </a:r>
          </a:p>
        </p:txBody>
      </p:sp>
      <p:sp>
        <p:nvSpPr>
          <p:cNvPr id="12" name="CaixaDeTexto 11">
            <a:extLst>
              <a:ext uri="{FF2B5EF4-FFF2-40B4-BE49-F238E27FC236}">
                <a16:creationId xmlns:a16="http://schemas.microsoft.com/office/drawing/2014/main" id="{12DCCD2F-675F-49EE-A783-A40037F07C96}"/>
              </a:ext>
            </a:extLst>
          </p:cNvPr>
          <p:cNvSpPr txBox="1"/>
          <p:nvPr/>
        </p:nvSpPr>
        <p:spPr>
          <a:xfrm flipH="1">
            <a:off x="7889486" y="4249645"/>
            <a:ext cx="3378071"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000" b="1" i="0" u="none" strike="noStrike" kern="1200" cap="none" spc="0" normalizeH="0" baseline="0" noProof="0" dirty="0">
                <a:ln>
                  <a:noFill/>
                </a:ln>
                <a:solidFill>
                  <a:prstClr val="white"/>
                </a:solidFill>
                <a:effectLst/>
                <a:uLnTx/>
                <a:uFillTx/>
                <a:latin typeface="Calisto MT" panose="02040603050505030304"/>
                <a:ea typeface="+mn-ea"/>
                <a:cs typeface="+mn-cs"/>
              </a:rPr>
              <a:t>Os sentidos despertam a recordação na alma.</a:t>
            </a:r>
          </a:p>
        </p:txBody>
      </p:sp>
      <p:sp>
        <p:nvSpPr>
          <p:cNvPr id="9" name="CaixaDeTexto 8">
            <a:extLst>
              <a:ext uri="{FF2B5EF4-FFF2-40B4-BE49-F238E27FC236}">
                <a16:creationId xmlns:a16="http://schemas.microsoft.com/office/drawing/2014/main" id="{CA8C3C93-9B21-E03D-DC1F-F27A466E78F3}"/>
              </a:ext>
            </a:extLst>
          </p:cNvPr>
          <p:cNvSpPr txBox="1"/>
          <p:nvPr/>
        </p:nvSpPr>
        <p:spPr>
          <a:xfrm flipH="1">
            <a:off x="7304556" y="3052255"/>
            <a:ext cx="3378071"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2000" b="1" dirty="0">
                <a:solidFill>
                  <a:prstClr val="white"/>
                </a:solidFill>
                <a:latin typeface="Calisto MT" panose="02040603050505030304"/>
              </a:rPr>
              <a:t>O conhecimento é inato </a:t>
            </a:r>
            <a:r>
              <a:rPr lang="pt-BR" sz="2000" b="1" dirty="0">
                <a:solidFill>
                  <a:srgbClr val="00B0F0"/>
                </a:solidFill>
                <a:latin typeface="Calisto MT" panose="02040603050505030304"/>
              </a:rPr>
              <a:t>(alma)</a:t>
            </a:r>
            <a:r>
              <a:rPr lang="pt-BR" sz="2000" b="1" dirty="0">
                <a:solidFill>
                  <a:prstClr val="white"/>
                </a:solidFill>
                <a:latin typeface="Calisto MT" panose="02040603050505030304"/>
              </a:rPr>
              <a:t>.</a:t>
            </a:r>
            <a:endParaRPr kumimoji="0" lang="pt-BR" sz="2000" b="1"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10" name="CaixaDeTexto 9">
            <a:extLst>
              <a:ext uri="{FF2B5EF4-FFF2-40B4-BE49-F238E27FC236}">
                <a16:creationId xmlns:a16="http://schemas.microsoft.com/office/drawing/2014/main" id="{4A76B4FF-8C0D-5EDD-28EE-6441AB3EE777}"/>
              </a:ext>
            </a:extLst>
          </p:cNvPr>
          <p:cNvSpPr txBox="1"/>
          <p:nvPr/>
        </p:nvSpPr>
        <p:spPr>
          <a:xfrm flipH="1">
            <a:off x="8443668" y="5446553"/>
            <a:ext cx="3378071" cy="400110"/>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000" b="1" i="0" u="none" strike="noStrike" kern="1200" cap="none" spc="0" normalizeH="0" baseline="0" noProof="0" dirty="0">
                <a:ln>
                  <a:noFill/>
                </a:ln>
                <a:solidFill>
                  <a:prstClr val="white"/>
                </a:solidFill>
                <a:effectLst/>
                <a:uLnTx/>
                <a:uFillTx/>
                <a:latin typeface="Calisto MT" panose="02040603050505030304"/>
                <a:ea typeface="+mn-ea"/>
                <a:cs typeface="+mn-cs"/>
              </a:rPr>
              <a:t>Conhecer é se lembrar.</a:t>
            </a:r>
          </a:p>
        </p:txBody>
      </p:sp>
      <p:sp>
        <p:nvSpPr>
          <p:cNvPr id="13" name="Seta: para a Direita 12">
            <a:extLst>
              <a:ext uri="{FF2B5EF4-FFF2-40B4-BE49-F238E27FC236}">
                <a16:creationId xmlns:a16="http://schemas.microsoft.com/office/drawing/2014/main" id="{B0FF59B6-4084-2F6E-2F4C-68F2ED606C71}"/>
              </a:ext>
            </a:extLst>
          </p:cNvPr>
          <p:cNvSpPr/>
          <p:nvPr/>
        </p:nvSpPr>
        <p:spPr>
          <a:xfrm>
            <a:off x="3391606" y="4881379"/>
            <a:ext cx="1617982" cy="484632"/>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0953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199947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8A2085E-52DB-AF3C-2DDF-46A56341A198}"/>
              </a:ext>
            </a:extLst>
          </p:cNvPr>
          <p:cNvSpPr>
            <a:spLocks noGrp="1"/>
          </p:cNvSpPr>
          <p:nvPr>
            <p:ph type="title"/>
          </p:nvPr>
        </p:nvSpPr>
        <p:spPr>
          <a:xfrm>
            <a:off x="1097280" y="64008"/>
            <a:ext cx="10058400" cy="1369074"/>
          </a:xfrm>
        </p:spPr>
        <p:txBody>
          <a:bodyPr>
            <a:normAutofit/>
          </a:bodyPr>
          <a:lstStyle/>
          <a:p>
            <a:pPr algn="ctr"/>
            <a:r>
              <a:rPr lang="pt-BR" sz="8800" u="sng" dirty="0">
                <a:solidFill>
                  <a:srgbClr val="CC3300"/>
                </a:solidFill>
                <a:latin typeface="Algerian" panose="04020705040A02060702" pitchFamily="82" charset="0"/>
              </a:rPr>
              <a:t>estética</a:t>
            </a:r>
          </a:p>
        </p:txBody>
      </p:sp>
      <p:sp>
        <p:nvSpPr>
          <p:cNvPr id="4" name="Espaço Reservado para Texto 3">
            <a:extLst>
              <a:ext uri="{FF2B5EF4-FFF2-40B4-BE49-F238E27FC236}">
                <a16:creationId xmlns:a16="http://schemas.microsoft.com/office/drawing/2014/main" id="{53FB072F-C65A-C975-B1CA-3A6A7BB39DFE}"/>
              </a:ext>
            </a:extLst>
          </p:cNvPr>
          <p:cNvSpPr txBox="1">
            <a:spLocks/>
          </p:cNvSpPr>
          <p:nvPr/>
        </p:nvSpPr>
        <p:spPr>
          <a:xfrm>
            <a:off x="553417" y="2183802"/>
            <a:ext cx="11155850" cy="823912"/>
          </a:xfrm>
          <a:prstGeom prst="rect">
            <a:avLst/>
          </a:prstGeom>
          <a:ln>
            <a:solidFill>
              <a:schemeClr val="tx1">
                <a:lumMod val="50000"/>
              </a:schemeClr>
            </a:solidFill>
          </a:ln>
          <a:effectLst>
            <a:glow rad="101600">
              <a:schemeClr val="tx2">
                <a:lumMod val="50000"/>
                <a:alpha val="60000"/>
              </a:schemeClr>
            </a:glow>
          </a:effectLst>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4400" b="1" i="0" u="sng" strike="noStrike" kern="1200" cap="none" spc="0" normalizeH="0" baseline="0" noProof="0">
                <a:ln>
                  <a:noFill/>
                </a:ln>
                <a:solidFill>
                  <a:srgbClr val="FF644E"/>
                </a:solidFill>
                <a:effectLst/>
                <a:uLnTx/>
                <a:uFillTx/>
                <a:latin typeface="Comic Sans MS" panose="030F0702030302020204" pitchFamily="66" charset="0"/>
                <a:ea typeface="+mn-ea"/>
                <a:cs typeface="+mn-cs"/>
              </a:rPr>
              <a:t>Platão</a:t>
            </a:r>
            <a:endParaRPr kumimoji="0" lang="pt-BR" sz="2000" b="1" i="0" u="sng" strike="noStrike" kern="1200" cap="none" spc="0" normalizeH="0" baseline="0" noProof="0" dirty="0">
              <a:ln>
                <a:noFill/>
              </a:ln>
              <a:solidFill>
                <a:srgbClr val="FF644E"/>
              </a:solidFill>
              <a:effectLst/>
              <a:uLnTx/>
              <a:uFillTx/>
              <a:latin typeface="Comic Sans MS" panose="030F0702030302020204" pitchFamily="66" charset="0"/>
              <a:ea typeface="+mn-ea"/>
              <a:cs typeface="+mn-cs"/>
            </a:endParaRPr>
          </a:p>
        </p:txBody>
      </p:sp>
      <p:sp>
        <p:nvSpPr>
          <p:cNvPr id="5" name="Espaço Reservado para Conteúdo 4">
            <a:extLst>
              <a:ext uri="{FF2B5EF4-FFF2-40B4-BE49-F238E27FC236}">
                <a16:creationId xmlns:a16="http://schemas.microsoft.com/office/drawing/2014/main" id="{D9069AF0-D3CC-988D-A3A5-89B47F2A6756}"/>
              </a:ext>
            </a:extLst>
          </p:cNvPr>
          <p:cNvSpPr txBox="1">
            <a:spLocks/>
          </p:cNvSpPr>
          <p:nvPr/>
        </p:nvSpPr>
        <p:spPr>
          <a:xfrm>
            <a:off x="556592" y="3132666"/>
            <a:ext cx="5440984" cy="3661326"/>
          </a:xfrm>
          <a:prstGeom prst="rect">
            <a:avLst/>
          </a:prstGeom>
          <a:ln>
            <a:solidFill>
              <a:schemeClr val="tx1">
                <a:lumMod val="50000"/>
              </a:schemeClr>
            </a:solidFill>
          </a:ln>
          <a:effectLst>
            <a:glow rad="101600">
              <a:schemeClr val="bg2">
                <a:lumMod val="75000"/>
                <a:alpha val="60000"/>
              </a:schemeClr>
            </a:glow>
          </a:effectLst>
        </p:spPr>
        <p:txBody>
          <a:bodyPr>
            <a:normAutofit fontScale="92500"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400" b="1"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Dualidade</a:t>
            </a:r>
            <a:r>
              <a:rPr kumimoji="0" lang="pt-BR" sz="24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 Sensível – Inteligível;</a:t>
            </a: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pt-BR" sz="24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endParaRP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400" b="1"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Artistas</a:t>
            </a:r>
            <a:r>
              <a:rPr kumimoji="0" lang="pt-BR" sz="24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 </a:t>
            </a:r>
            <a:r>
              <a:rPr kumimoji="0" lang="pt-BR" sz="2400" b="0" i="0" u="none" strike="noStrike" kern="1200" cap="none" spc="0" normalizeH="0" baseline="0" noProof="0" dirty="0" err="1">
                <a:ln>
                  <a:noFill/>
                </a:ln>
                <a:solidFill>
                  <a:srgbClr val="282828"/>
                </a:solidFill>
                <a:effectLst/>
                <a:uLnTx/>
                <a:uFillTx/>
                <a:latin typeface="SimSun" panose="02010600030101010101" pitchFamily="2" charset="-122"/>
                <a:ea typeface="SimSun" panose="02010600030101010101" pitchFamily="2" charset="-122"/>
                <a:cs typeface="+mn-cs"/>
              </a:rPr>
              <a:t>Mímesis</a:t>
            </a:r>
            <a:r>
              <a:rPr kumimoji="0" lang="pt-BR" sz="24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a:t>
            </a:r>
          </a:p>
          <a:p>
            <a:pPr marL="384048" marR="0" lvl="1"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r>
              <a:rPr kumimoji="0" lang="pt-BR" sz="20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Cópia da cópia;</a:t>
            </a:r>
          </a:p>
          <a:p>
            <a:pPr marL="384048" marR="0" lvl="1"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r>
              <a:rPr kumimoji="0" lang="pt-BR" sz="20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Não trazem verdades;</a:t>
            </a:r>
          </a:p>
          <a:p>
            <a:pPr marL="384048" marR="0" lvl="1"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r>
              <a:rPr kumimoji="0" lang="pt-BR" sz="20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Enfraquecem o homem;</a:t>
            </a:r>
          </a:p>
          <a:p>
            <a:pPr marL="384048" marR="0" lvl="1"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endParaRPr kumimoji="0" lang="pt-BR" sz="20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endParaRP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400" b="1"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O Belo</a:t>
            </a:r>
            <a:r>
              <a:rPr kumimoji="0" lang="pt-BR" sz="24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 </a:t>
            </a:r>
          </a:p>
          <a:p>
            <a:pPr marL="384048" marR="0" lvl="1" indent="-182880" algn="l" defTabSz="914400" rtl="0" eaLnBrk="1" fontAlgn="auto" latinLnBrk="0" hangingPunct="1">
              <a:lnSpc>
                <a:spcPct val="100000"/>
              </a:lnSpc>
              <a:spcBef>
                <a:spcPts val="200"/>
              </a:spcBef>
              <a:spcAft>
                <a:spcPts val="400"/>
              </a:spcAft>
              <a:buClrTx/>
              <a:buSzTx/>
              <a:buFont typeface="Calibri" pitchFamily="34" charset="0"/>
              <a:buChar char="◦"/>
              <a:tabLst/>
              <a:defRPr/>
            </a:pPr>
            <a:r>
              <a:rPr kumimoji="0" lang="pt-BR" sz="2000" b="0" i="0" u="none" strike="noStrike" kern="1200" cap="none" spc="0" normalizeH="0" baseline="0" noProof="0" dirty="0">
                <a:ln>
                  <a:noFill/>
                </a:ln>
                <a:solidFill>
                  <a:srgbClr val="282828"/>
                </a:solidFill>
                <a:effectLst/>
                <a:uLnTx/>
                <a:uFillTx/>
                <a:latin typeface="SimSun" panose="02010600030101010101" pitchFamily="2" charset="-122"/>
                <a:ea typeface="SimSun" panose="02010600030101010101" pitchFamily="2" charset="-122"/>
                <a:cs typeface="+mn-cs"/>
              </a:rPr>
              <a:t>O que é eterno no mundo das ideias;</a:t>
            </a: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pt-BR" sz="2000" b="0" i="0" u="none" strike="noStrike" kern="1200" cap="none" spc="0" normalizeH="0" baseline="0" noProof="0" dirty="0">
              <a:ln>
                <a:noFill/>
              </a:ln>
              <a:solidFill>
                <a:srgbClr val="000000">
                  <a:lumMod val="75000"/>
                  <a:lumOff val="25000"/>
                </a:srgbClr>
              </a:solidFill>
              <a:effectLst/>
              <a:uLnTx/>
              <a:uFillTx/>
              <a:latin typeface="Verdana" panose="020B0604030504040204"/>
              <a:ea typeface="+mn-ea"/>
              <a:cs typeface="+mn-cs"/>
            </a:endParaRPr>
          </a:p>
        </p:txBody>
      </p:sp>
      <p:sp>
        <p:nvSpPr>
          <p:cNvPr id="9" name="Espaço Reservado para Conteúdo 4">
            <a:extLst>
              <a:ext uri="{FF2B5EF4-FFF2-40B4-BE49-F238E27FC236}">
                <a16:creationId xmlns:a16="http://schemas.microsoft.com/office/drawing/2014/main" id="{980DF4C5-7206-420E-AE8E-0FB95AA6FE13}"/>
              </a:ext>
            </a:extLst>
          </p:cNvPr>
          <p:cNvSpPr txBox="1">
            <a:spLocks/>
          </p:cNvSpPr>
          <p:nvPr/>
        </p:nvSpPr>
        <p:spPr>
          <a:xfrm>
            <a:off x="6268283" y="3132666"/>
            <a:ext cx="5440984" cy="3661326"/>
          </a:xfrm>
          <a:prstGeom prst="rect">
            <a:avLst/>
          </a:prstGeom>
          <a:ln>
            <a:solidFill>
              <a:schemeClr val="tx1">
                <a:lumMod val="50000"/>
              </a:schemeClr>
            </a:solidFill>
          </a:ln>
          <a:effectLst>
            <a:glow rad="101600">
              <a:schemeClr val="bg2">
                <a:lumMod val="75000"/>
                <a:alpha val="60000"/>
              </a:schemeClr>
            </a:glow>
          </a:effectLst>
        </p:spPr>
        <p:txBody>
          <a:bodyPr>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endParaRP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rPr>
              <a:t>Inferior e inadequado;</a:t>
            </a: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endParaRP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rPr>
              <a:t>Estimula elementos irracionais na alma: </a:t>
            </a:r>
            <a:r>
              <a:rPr kumimoji="0" lang="pt-BR" sz="2000" b="1" i="0" u="none" strike="noStrike" kern="1200" cap="none" spc="0" normalizeH="0" baseline="0" noProof="0" dirty="0">
                <a:ln>
                  <a:noFill/>
                </a:ln>
                <a:solidFill>
                  <a:srgbClr val="282828"/>
                </a:solidFill>
                <a:effectLst/>
                <a:uLnTx/>
                <a:uFillTx/>
                <a:latin typeface="Verdana" panose="020B0604030504040204"/>
                <a:ea typeface="+mn-ea"/>
                <a:cs typeface="+mn-cs"/>
              </a:rPr>
              <a:t>Paixões e instintos;</a:t>
            </a: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endParaRP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r>
              <a:rPr kumimoji="0" lang="pt-BR" sz="2000" b="0" i="0" u="none" strike="noStrike" kern="1200" cap="none" spc="0" normalizeH="0" baseline="0" noProof="0" dirty="0">
                <a:ln>
                  <a:noFill/>
                </a:ln>
                <a:solidFill>
                  <a:srgbClr val="282828"/>
                </a:solidFill>
                <a:effectLst/>
                <a:uLnTx/>
                <a:uFillTx/>
                <a:latin typeface="Verdana" panose="020B0604030504040204"/>
                <a:ea typeface="+mn-ea"/>
                <a:cs typeface="+mn-cs"/>
              </a:rPr>
              <a:t>Artista desconhece a realidade do imitado;</a:t>
            </a:r>
          </a:p>
        </p:txBody>
      </p:sp>
    </p:spTree>
    <p:extLst>
      <p:ext uri="{BB962C8B-B14F-4D97-AF65-F5344CB8AC3E}">
        <p14:creationId xmlns:p14="http://schemas.microsoft.com/office/powerpoint/2010/main" val="77868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31A2E-27A3-4F0C-B05F-28F319A1F46E}"/>
              </a:ext>
            </a:extLst>
          </p:cNvPr>
          <p:cNvSpPr>
            <a:spLocks noGrp="1"/>
          </p:cNvSpPr>
          <p:nvPr>
            <p:ph type="title"/>
          </p:nvPr>
        </p:nvSpPr>
        <p:spPr>
          <a:xfrm>
            <a:off x="4315388" y="232537"/>
            <a:ext cx="3550575" cy="970450"/>
          </a:xfrm>
        </p:spPr>
        <p:style>
          <a:lnRef idx="0">
            <a:scrgbClr r="0" g="0" b="0"/>
          </a:lnRef>
          <a:fillRef idx="1003">
            <a:schemeClr val="dk1"/>
          </a:fillRef>
          <a:effectRef idx="0">
            <a:scrgbClr r="0" g="0" b="0"/>
          </a:effectRef>
          <a:fontRef idx="major"/>
        </p:style>
        <p:txBody>
          <a:bodyPr>
            <a:normAutofit fontScale="90000"/>
          </a:bodyPr>
          <a:lstStyle/>
          <a:p>
            <a:pPr algn="ctr"/>
            <a:r>
              <a:rPr lang="pt-BR" sz="6000" dirty="0">
                <a:solidFill>
                  <a:schemeClr val="tx1">
                    <a:lumMod val="50000"/>
                  </a:schemeClr>
                </a:solidFill>
                <a:latin typeface="Algerian" panose="04020705040A02060702" pitchFamily="82" charset="0"/>
              </a:rPr>
              <a:t>Platão</a:t>
            </a:r>
          </a:p>
        </p:txBody>
      </p:sp>
      <p:sp>
        <p:nvSpPr>
          <p:cNvPr id="3" name="Espaço Reservado para Conteúdo 2">
            <a:extLst>
              <a:ext uri="{FF2B5EF4-FFF2-40B4-BE49-F238E27FC236}">
                <a16:creationId xmlns:a16="http://schemas.microsoft.com/office/drawing/2014/main" id="{8CC28B17-8C48-44AF-9C8B-1687AB38A158}"/>
              </a:ext>
            </a:extLst>
          </p:cNvPr>
          <p:cNvSpPr>
            <a:spLocks noGrp="1"/>
          </p:cNvSpPr>
          <p:nvPr>
            <p:ph idx="1"/>
          </p:nvPr>
        </p:nvSpPr>
        <p:spPr>
          <a:solidFill>
            <a:schemeClr val="tx1"/>
          </a:solidFill>
        </p:spPr>
        <p:txBody>
          <a:bodyPr>
            <a:normAutofit/>
          </a:bodyPr>
          <a:lstStyle/>
          <a:p>
            <a:r>
              <a:rPr lang="pt-BR" sz="3200" dirty="0">
                <a:solidFill>
                  <a:schemeClr val="bg1"/>
                </a:solidFill>
              </a:rPr>
              <a:t>Atenas: 432 </a:t>
            </a:r>
            <a:r>
              <a:rPr lang="pt-BR" sz="3200" dirty="0" err="1">
                <a:solidFill>
                  <a:schemeClr val="bg1"/>
                </a:solidFill>
              </a:rPr>
              <a:t>a.c</a:t>
            </a:r>
            <a:r>
              <a:rPr lang="pt-BR" sz="3200" dirty="0">
                <a:solidFill>
                  <a:schemeClr val="bg1"/>
                </a:solidFill>
              </a:rPr>
              <a:t> – 347 </a:t>
            </a:r>
            <a:r>
              <a:rPr lang="pt-BR" sz="3200" dirty="0" err="1">
                <a:solidFill>
                  <a:schemeClr val="bg1"/>
                </a:solidFill>
              </a:rPr>
              <a:t>a.c</a:t>
            </a:r>
            <a:r>
              <a:rPr lang="pt-BR" sz="3200" dirty="0">
                <a:solidFill>
                  <a:schemeClr val="bg1"/>
                </a:solidFill>
              </a:rPr>
              <a:t>;</a:t>
            </a:r>
          </a:p>
          <a:p>
            <a:r>
              <a:rPr lang="pt-BR" sz="3200" dirty="0">
                <a:solidFill>
                  <a:schemeClr val="bg1"/>
                </a:solidFill>
              </a:rPr>
              <a:t>Discípulo principal de Sócrates </a:t>
            </a:r>
            <a:r>
              <a:rPr lang="pt-BR" sz="3200" b="1" dirty="0">
                <a:solidFill>
                  <a:schemeClr val="bg1"/>
                </a:solidFill>
              </a:rPr>
              <a:t>(desde os 20 anos)</a:t>
            </a:r>
            <a:r>
              <a:rPr lang="pt-BR" sz="3200" dirty="0">
                <a:solidFill>
                  <a:schemeClr val="bg1"/>
                </a:solidFill>
              </a:rPr>
              <a:t>;</a:t>
            </a:r>
          </a:p>
          <a:p>
            <a:r>
              <a:rPr lang="pt-BR" sz="3200" dirty="0">
                <a:solidFill>
                  <a:schemeClr val="bg1"/>
                </a:solidFill>
              </a:rPr>
              <a:t>Fundador da Academia;</a:t>
            </a:r>
          </a:p>
        </p:txBody>
      </p:sp>
      <p:pic>
        <p:nvPicPr>
          <p:cNvPr id="1026" name="Picture 2" descr="Resultado de imagem para platão png">
            <a:extLst>
              <a:ext uri="{FF2B5EF4-FFF2-40B4-BE49-F238E27FC236}">
                <a16:creationId xmlns:a16="http://schemas.microsoft.com/office/drawing/2014/main" id="{FD97ADB8-8325-4935-B809-41C68C89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101" y="3429000"/>
            <a:ext cx="3354690" cy="3250026"/>
          </a:xfrm>
          <a:prstGeom prst="rect">
            <a:avLst/>
          </a:prstGeom>
          <a:noFill/>
          <a:extLst>
            <a:ext uri="{909E8E84-426E-40DD-AFC4-6F175D3DCCD1}">
              <a14:hiddenFill xmlns:a14="http://schemas.microsoft.com/office/drawing/2010/main">
                <a:solidFill>
                  <a:srgbClr val="FFFFFF"/>
                </a:solidFill>
              </a14:hiddenFill>
            </a:ext>
          </a:extLst>
        </p:spPr>
      </p:pic>
      <p:pic>
        <p:nvPicPr>
          <p:cNvPr id="4" name="Espaço Reservado para Conteúdo 4">
            <a:extLst>
              <a:ext uri="{FF2B5EF4-FFF2-40B4-BE49-F238E27FC236}">
                <a16:creationId xmlns:a16="http://schemas.microsoft.com/office/drawing/2014/main" id="{6FB7576C-47E9-5B56-FDCF-164F76FA6CC2}"/>
              </a:ext>
            </a:extLst>
          </p:cNvPr>
          <p:cNvPicPr>
            <a:picLocks noChangeAspect="1"/>
          </p:cNvPicPr>
          <p:nvPr/>
        </p:nvPicPr>
        <p:blipFill>
          <a:blip r:embed="rId4"/>
          <a:stretch>
            <a:fillRect/>
          </a:stretch>
        </p:blipFill>
        <p:spPr>
          <a:xfrm>
            <a:off x="114600" y="3737620"/>
            <a:ext cx="1524000" cy="2286000"/>
          </a:xfrm>
          <a:prstGeom prst="rect">
            <a:avLst/>
          </a:prstGeom>
          <a:effectLst>
            <a:outerShdw blurRad="25400" dir="17880000">
              <a:srgbClr val="000000">
                <a:alpha val="46000"/>
              </a:srgbClr>
            </a:outerShdw>
          </a:effectLst>
        </p:spPr>
      </p:pic>
      <p:pic>
        <p:nvPicPr>
          <p:cNvPr id="5" name="Imagem 4">
            <a:extLst>
              <a:ext uri="{FF2B5EF4-FFF2-40B4-BE49-F238E27FC236}">
                <a16:creationId xmlns:a16="http://schemas.microsoft.com/office/drawing/2014/main" id="{7E02E247-C4C4-C2AC-08CC-2EBB114DE4F1}"/>
              </a:ext>
            </a:extLst>
          </p:cNvPr>
          <p:cNvPicPr>
            <a:picLocks noChangeAspect="1"/>
          </p:cNvPicPr>
          <p:nvPr/>
        </p:nvPicPr>
        <p:blipFill>
          <a:blip r:embed="rId5"/>
          <a:stretch>
            <a:fillRect/>
          </a:stretch>
        </p:blipFill>
        <p:spPr>
          <a:xfrm>
            <a:off x="3808900" y="3761824"/>
            <a:ext cx="1538955" cy="2261795"/>
          </a:xfrm>
          <a:prstGeom prst="rect">
            <a:avLst/>
          </a:prstGeom>
        </p:spPr>
      </p:pic>
      <p:pic>
        <p:nvPicPr>
          <p:cNvPr id="6" name="Imagem 5">
            <a:extLst>
              <a:ext uri="{FF2B5EF4-FFF2-40B4-BE49-F238E27FC236}">
                <a16:creationId xmlns:a16="http://schemas.microsoft.com/office/drawing/2014/main" id="{2E335CAE-2D10-F079-13C9-597A13D7599A}"/>
              </a:ext>
            </a:extLst>
          </p:cNvPr>
          <p:cNvPicPr>
            <a:picLocks noChangeAspect="1"/>
          </p:cNvPicPr>
          <p:nvPr/>
        </p:nvPicPr>
        <p:blipFill>
          <a:blip r:embed="rId6"/>
          <a:stretch>
            <a:fillRect/>
          </a:stretch>
        </p:blipFill>
        <p:spPr>
          <a:xfrm>
            <a:off x="2021896" y="3737620"/>
            <a:ext cx="1422132" cy="2285999"/>
          </a:xfrm>
          <a:prstGeom prst="rect">
            <a:avLst/>
          </a:prstGeom>
        </p:spPr>
      </p:pic>
      <p:pic>
        <p:nvPicPr>
          <p:cNvPr id="7" name="Picture 2" descr="Livro: A Republica - Platao | Estante Virtual">
            <a:extLst>
              <a:ext uri="{FF2B5EF4-FFF2-40B4-BE49-F238E27FC236}">
                <a16:creationId xmlns:a16="http://schemas.microsoft.com/office/drawing/2014/main" id="{0ECBFCD9-1583-5080-99D1-18A7BADC5E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399" y="3178221"/>
            <a:ext cx="228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07FF6951-5E37-4A13-9041-A2D870887799}"/>
              </a:ext>
            </a:extLst>
          </p:cNvPr>
          <p:cNvSpPr>
            <a:spLocks noGrp="1"/>
          </p:cNvSpPr>
          <p:nvPr>
            <p:ph idx="1"/>
          </p:nvPr>
        </p:nvSpPr>
        <p:spPr/>
        <p:txBody>
          <a:bodyPr/>
          <a:lstStyle/>
          <a:p>
            <a:endParaRPr lang="pt-BR"/>
          </a:p>
        </p:txBody>
      </p:sp>
      <p:pic>
        <p:nvPicPr>
          <p:cNvPr id="1026" name="Picture 2" descr="Pin de Livinha em Frases | Show de bola, Memes, Fotos">
            <a:extLst>
              <a:ext uri="{FF2B5EF4-FFF2-40B4-BE49-F238E27FC236}">
                <a16:creationId xmlns:a16="http://schemas.microsoft.com/office/drawing/2014/main" id="{9185513F-3895-47A5-880A-7344F9FDA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8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AEC5C93-A7CD-42A6-B60E-DC66DB4BDC93}"/>
              </a:ext>
            </a:extLst>
          </p:cNvPr>
          <p:cNvSpPr>
            <a:spLocks noGrp="1"/>
          </p:cNvSpPr>
          <p:nvPr>
            <p:ph idx="1"/>
          </p:nvPr>
        </p:nvSpPr>
        <p:spPr>
          <a:xfrm>
            <a:off x="0" y="0"/>
            <a:ext cx="12192000" cy="6857999"/>
          </a:xfrm>
        </p:spPr>
        <p:txBody>
          <a:bodyPr>
            <a:normAutofit lnSpcReduction="10000"/>
          </a:bodyPr>
          <a:lstStyle/>
          <a:p>
            <a:pPr marL="36900" indent="0" algn="just">
              <a:buNone/>
            </a:pPr>
            <a:r>
              <a:rPr lang="pt-BR" sz="3000" dirty="0">
                <a:solidFill>
                  <a:srgbClr val="00B0F0"/>
                </a:solidFill>
              </a:rPr>
              <a:t>(ENEM) </a:t>
            </a:r>
            <a:r>
              <a:rPr lang="pt-BR" dirty="0"/>
              <a:t>C</a:t>
            </a:r>
            <a:r>
              <a:rPr lang="pt-BR" sz="2800" dirty="0">
                <a:effectLst/>
              </a:rPr>
              <a:t>idade justa é governada pelos filósofos, administrada pelos cientistas, protegida pelos guerreiros e mantida pelos produtores. Cada classe cumprirá sua função para o bem da pólis, racionalmente dirigida pelos filósofos. Em contrapartida, a cidade injusta é aquela onde o governo está nas mãos dos proprietários — que não pensam no bem comum da pólis e lutarão por interesses econômicos particulares.</a:t>
            </a:r>
          </a:p>
          <a:p>
            <a:pPr marL="36900" indent="0" algn="just">
              <a:buNone/>
            </a:pPr>
            <a:r>
              <a:rPr lang="pt-BR" sz="2800" dirty="0">
                <a:effectLst/>
              </a:rPr>
              <a:t>CHAUI, M. </a:t>
            </a:r>
            <a:r>
              <a:rPr lang="pt-BR" sz="2800" b="1" dirty="0">
                <a:effectLst/>
              </a:rPr>
              <a:t>Convite à filosofia</a:t>
            </a:r>
            <a:r>
              <a:rPr lang="pt-BR" sz="2800" dirty="0">
                <a:effectLst/>
              </a:rPr>
              <a:t>. São Paulo: Ática, 2000.</a:t>
            </a:r>
          </a:p>
          <a:p>
            <a:pPr marL="36900" indent="0" algn="just">
              <a:buNone/>
            </a:pPr>
            <a:r>
              <a:rPr lang="pt-BR" sz="2800" dirty="0">
                <a:effectLst/>
              </a:rPr>
              <a:t>O texto apresenta uma estrutura de governo da cidade ideal pensada por Platão, que postula uma indissociabilidade entre</a:t>
            </a:r>
          </a:p>
          <a:p>
            <a:pPr marL="36900" indent="0" algn="just">
              <a:buNone/>
            </a:pPr>
            <a:r>
              <a:rPr lang="pt-BR" sz="2800" b="1" dirty="0">
                <a:effectLst/>
              </a:rPr>
              <a:t>A) </a:t>
            </a:r>
            <a:r>
              <a:rPr lang="pt-BR" sz="2800" dirty="0" err="1">
                <a:effectLst/>
              </a:rPr>
              <a:t>cognoscência</a:t>
            </a:r>
            <a:r>
              <a:rPr lang="pt-BR" sz="2800" dirty="0">
                <a:effectLst/>
              </a:rPr>
              <a:t> e relação intersubjetiva.</a:t>
            </a:r>
          </a:p>
          <a:p>
            <a:pPr marL="36900" indent="0" algn="just">
              <a:buNone/>
            </a:pPr>
            <a:r>
              <a:rPr lang="pt-BR" sz="2800" b="1" dirty="0">
                <a:effectLst/>
              </a:rPr>
              <a:t>B) </a:t>
            </a:r>
            <a:r>
              <a:rPr lang="pt-BR" sz="2800" dirty="0">
                <a:effectLst/>
              </a:rPr>
              <a:t>mitologia e teorias cosmogônicas.</a:t>
            </a:r>
          </a:p>
          <a:p>
            <a:pPr marL="36900" indent="0" algn="just">
              <a:buNone/>
            </a:pPr>
            <a:r>
              <a:rPr lang="pt-BR" sz="2800" b="1" dirty="0">
                <a:effectLst/>
              </a:rPr>
              <a:t>C) </a:t>
            </a:r>
            <a:r>
              <a:rPr lang="pt-BR" sz="2800" dirty="0">
                <a:effectLst/>
              </a:rPr>
              <a:t>cidadania e primazia da retórica.</a:t>
            </a:r>
          </a:p>
          <a:p>
            <a:pPr marL="36900" indent="0" algn="just">
              <a:buNone/>
            </a:pPr>
            <a:r>
              <a:rPr lang="pt-BR" sz="2800" b="1" dirty="0">
                <a:effectLst/>
              </a:rPr>
              <a:t>D) </a:t>
            </a:r>
            <a:r>
              <a:rPr lang="pt-BR" sz="2800" dirty="0">
                <a:effectLst/>
              </a:rPr>
              <a:t>moralidade e virtudes cardeais.</a:t>
            </a:r>
          </a:p>
          <a:p>
            <a:pPr marL="36900" indent="0" algn="just">
              <a:buNone/>
            </a:pPr>
            <a:r>
              <a:rPr lang="pt-BR" sz="2800" b="1" dirty="0">
                <a:effectLst/>
              </a:rPr>
              <a:t>E) </a:t>
            </a:r>
            <a:r>
              <a:rPr lang="pt-BR" sz="2800" dirty="0">
                <a:effectLst/>
              </a:rPr>
              <a:t>ética e exercício do poder</a:t>
            </a:r>
            <a:r>
              <a:rPr lang="pt-BR" dirty="0">
                <a:effectLst/>
              </a:rPr>
              <a:t>.</a:t>
            </a:r>
          </a:p>
          <a:p>
            <a:pPr marL="36900" indent="0">
              <a:buNone/>
            </a:pPr>
            <a:endParaRPr lang="pt-BR" dirty="0"/>
          </a:p>
        </p:txBody>
      </p:sp>
    </p:spTree>
    <p:extLst>
      <p:ext uri="{BB962C8B-B14F-4D97-AF65-F5344CB8AC3E}">
        <p14:creationId xmlns:p14="http://schemas.microsoft.com/office/powerpoint/2010/main" val="182824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F9EC-74A8-EA66-6B8C-572A8F330A4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A86A74-B4AF-EA07-2B28-5C8B4E9BDB5D}"/>
              </a:ext>
            </a:extLst>
          </p:cNvPr>
          <p:cNvSpPr>
            <a:spLocks noGrp="1"/>
          </p:cNvSpPr>
          <p:nvPr>
            <p:ph idx="1"/>
          </p:nvPr>
        </p:nvSpPr>
        <p:spPr>
          <a:xfrm>
            <a:off x="0" y="0"/>
            <a:ext cx="12192000" cy="6857999"/>
          </a:xfrm>
        </p:spPr>
        <p:txBody>
          <a:bodyPr>
            <a:normAutofit fontScale="92500" lnSpcReduction="10000"/>
          </a:bodyPr>
          <a:lstStyle/>
          <a:p>
            <a:pPr marL="36900" indent="0">
              <a:buNone/>
            </a:pPr>
            <a:r>
              <a:rPr lang="pt-BR" sz="2800" dirty="0">
                <a:effectLst/>
              </a:rPr>
              <a:t>(FUVEST) — É nesse ponto que eu estabeleço a distinção: para um lado os que ainda agora referiste — amadores de espetáculos, amigos das artes e homens de ação — e para outro aqueles de quem estamos a tratar, os únicos que com razão podem chamar-se filósofos.</a:t>
            </a:r>
            <a:br>
              <a:rPr lang="pt-BR" sz="2800" dirty="0">
                <a:effectLst/>
              </a:rPr>
            </a:br>
            <a:r>
              <a:rPr lang="pt-BR" sz="2800" dirty="0">
                <a:effectLst/>
              </a:rPr>
              <a:t>— Que queres dizer?</a:t>
            </a:r>
            <a:br>
              <a:rPr lang="pt-BR" sz="2800" dirty="0">
                <a:effectLst/>
              </a:rPr>
            </a:br>
            <a:r>
              <a:rPr lang="pt-BR" sz="2800" dirty="0">
                <a:effectLst/>
              </a:rPr>
              <a:t>— Os amadores de audições e de espetáculos encantam-se com as belas vozes, cores e formas e todas as obras feitas com tais elementos, embora o seu espírito seja incapaz de discernir e de amar a natureza do belo em si.</a:t>
            </a:r>
          </a:p>
          <a:p>
            <a:pPr marL="36900" indent="0">
              <a:buNone/>
            </a:pPr>
            <a:r>
              <a:rPr lang="pt-BR" sz="2800" dirty="0">
                <a:effectLst/>
              </a:rPr>
              <a:t>(Platão. </a:t>
            </a:r>
            <a:r>
              <a:rPr lang="pt-BR" sz="2800" i="1" dirty="0">
                <a:effectLst/>
              </a:rPr>
              <a:t>A República</a:t>
            </a:r>
            <a:r>
              <a:rPr lang="pt-BR" sz="2800" dirty="0">
                <a:effectLst/>
              </a:rPr>
              <a:t>, 2017. Adaptado.)</a:t>
            </a:r>
          </a:p>
          <a:p>
            <a:pPr marL="36900" indent="0">
              <a:buNone/>
            </a:pPr>
            <a:r>
              <a:rPr lang="pt-BR" sz="2800" dirty="0">
                <a:effectLst/>
              </a:rPr>
              <a:t>No excerto, Platão direciona aos artistas uma crítica que é fundamentada</a:t>
            </a:r>
          </a:p>
          <a:p>
            <a:pPr marL="36900" indent="0">
              <a:buNone/>
            </a:pPr>
            <a:r>
              <a:rPr lang="pt-BR" sz="2800" dirty="0">
                <a:effectLst/>
              </a:rPr>
              <a:t>a) na associação das artes com o conhecimento mitológico.</a:t>
            </a:r>
          </a:p>
          <a:p>
            <a:pPr marL="36900" indent="0">
              <a:buNone/>
            </a:pPr>
            <a:r>
              <a:rPr lang="pt-BR" sz="2800" dirty="0">
                <a:effectLst/>
              </a:rPr>
              <a:t>b) na impossibilidade de representação justa das ideias.</a:t>
            </a:r>
          </a:p>
          <a:p>
            <a:pPr marL="36900" indent="0">
              <a:buNone/>
            </a:pPr>
            <a:r>
              <a:rPr lang="pt-BR" sz="2800" dirty="0">
                <a:effectLst/>
              </a:rPr>
              <a:t>c) na necessidade de as artes terem um conteúdo verossímil.</a:t>
            </a:r>
          </a:p>
          <a:p>
            <a:pPr marL="36900" indent="0">
              <a:buNone/>
            </a:pPr>
            <a:r>
              <a:rPr lang="pt-BR" sz="2800" dirty="0">
                <a:effectLst/>
              </a:rPr>
              <a:t>d) no grande alcance popular atingido pelas peças artísticas.</a:t>
            </a:r>
          </a:p>
          <a:p>
            <a:pPr marL="36900" indent="0">
              <a:buNone/>
            </a:pPr>
            <a:r>
              <a:rPr lang="pt-BR" sz="2800" dirty="0">
                <a:effectLst/>
              </a:rPr>
              <a:t>e) no fato de os espetáculos serem parâmetros pedagógicos.</a:t>
            </a:r>
            <a:endParaRPr lang="pt-BR" dirty="0">
              <a:effectLst/>
            </a:endParaRPr>
          </a:p>
        </p:txBody>
      </p:sp>
    </p:spTree>
    <p:extLst>
      <p:ext uri="{BB962C8B-B14F-4D97-AF65-F5344CB8AC3E}">
        <p14:creationId xmlns:p14="http://schemas.microsoft.com/office/powerpoint/2010/main" val="295479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C4ACC-E31B-C91D-8D59-DC1BA9E396C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CB5CBC9-7950-76EE-44C8-ED3A363566E5}"/>
              </a:ext>
            </a:extLst>
          </p:cNvPr>
          <p:cNvSpPr>
            <a:spLocks noGrp="1"/>
          </p:cNvSpPr>
          <p:nvPr>
            <p:ph idx="1"/>
          </p:nvPr>
        </p:nvSpPr>
        <p:spPr>
          <a:xfrm>
            <a:off x="0" y="0"/>
            <a:ext cx="12192000" cy="6857999"/>
          </a:xfrm>
        </p:spPr>
        <p:txBody>
          <a:bodyPr>
            <a:normAutofit fontScale="92500" lnSpcReduction="20000"/>
          </a:bodyPr>
          <a:lstStyle/>
          <a:p>
            <a:pPr marL="36900" indent="0" algn="just">
              <a:buNone/>
            </a:pPr>
            <a:r>
              <a:rPr lang="pt-BR" sz="3000" dirty="0">
                <a:solidFill>
                  <a:srgbClr val="00B0F0"/>
                </a:solidFill>
              </a:rPr>
              <a:t>(ENEM) </a:t>
            </a:r>
            <a:r>
              <a:rPr lang="pt-BR" sz="3000" dirty="0"/>
              <a:t>Os andróginos tentaram escalar o céu para combater os deuses. No entanto, os deuses em um primeiro momento pensam em matá-los de forma sumária. Depois decidem puni-los da forma mais cruel: dividem-nos em dois. Por exemplo, é como se pegássemos um ovo cozido e, com uma linha, dividíssemos ao meio. Desta forma, até hoje as metades separadas buscam reunir-se. Cada um com saudade de sua metade, tenta juntar-se novamente a ela, abraçando-se, enlaçando-se um ao outro, desejando formar um único ser.</a:t>
            </a:r>
          </a:p>
          <a:p>
            <a:pPr marL="36900" indent="0" algn="just">
              <a:buNone/>
            </a:pPr>
            <a:r>
              <a:rPr lang="pt-BR" sz="3000" dirty="0"/>
              <a:t>PLATÃO. O banquete. São Paulo: Nova Cultural, 1987.</a:t>
            </a:r>
          </a:p>
          <a:p>
            <a:pPr marL="36900" indent="0" algn="just">
              <a:buNone/>
            </a:pPr>
            <a:r>
              <a:rPr lang="pt-BR" sz="3000" dirty="0">
                <a:solidFill>
                  <a:srgbClr val="00B0F0"/>
                </a:solidFill>
              </a:rPr>
              <a:t>No trecho da obra O banquete, Platão explicita, por meio de uma alegoria, o</a:t>
            </a:r>
          </a:p>
          <a:p>
            <a:pPr marL="36900" indent="0" algn="just">
              <a:buNone/>
            </a:pPr>
            <a:endParaRPr lang="pt-BR" sz="3000" dirty="0"/>
          </a:p>
          <a:p>
            <a:pPr marL="36900" indent="0" algn="just">
              <a:buNone/>
            </a:pPr>
            <a:r>
              <a:rPr lang="pt-BR" sz="3000" dirty="0">
                <a:solidFill>
                  <a:srgbClr val="00B050"/>
                </a:solidFill>
              </a:rPr>
              <a:t>a)</a:t>
            </a:r>
            <a:r>
              <a:rPr lang="pt-BR" sz="3000" dirty="0"/>
              <a:t> bem supremo como fim do homem.</a:t>
            </a:r>
          </a:p>
          <a:p>
            <a:pPr marL="36900" indent="0" algn="just">
              <a:buNone/>
            </a:pPr>
            <a:r>
              <a:rPr lang="pt-BR" sz="3000" dirty="0">
                <a:solidFill>
                  <a:srgbClr val="00B050"/>
                </a:solidFill>
              </a:rPr>
              <a:t>b) </a:t>
            </a:r>
            <a:r>
              <a:rPr lang="pt-BR" sz="3000" dirty="0"/>
              <a:t>prazer perene como fundamento da felicidade.</a:t>
            </a:r>
          </a:p>
          <a:p>
            <a:pPr marL="36900" indent="0" algn="just">
              <a:buNone/>
            </a:pPr>
            <a:r>
              <a:rPr lang="pt-BR" sz="3000" dirty="0">
                <a:solidFill>
                  <a:srgbClr val="00B050"/>
                </a:solidFill>
              </a:rPr>
              <a:t>c)</a:t>
            </a:r>
            <a:r>
              <a:rPr lang="pt-BR" sz="3000" dirty="0"/>
              <a:t> ideal inteligível como transcendência desejada.</a:t>
            </a:r>
          </a:p>
          <a:p>
            <a:pPr marL="36900" indent="0" algn="just">
              <a:buNone/>
            </a:pPr>
            <a:r>
              <a:rPr lang="pt-BR" sz="3000" dirty="0">
                <a:solidFill>
                  <a:srgbClr val="00B050"/>
                </a:solidFill>
              </a:rPr>
              <a:t>d)</a:t>
            </a:r>
            <a:r>
              <a:rPr lang="pt-BR" sz="3000" dirty="0"/>
              <a:t> amor como falta constituinte do ser humano.</a:t>
            </a:r>
          </a:p>
          <a:p>
            <a:pPr marL="36900" indent="0" algn="just">
              <a:buNone/>
            </a:pPr>
            <a:r>
              <a:rPr lang="pt-BR" sz="3000" dirty="0">
                <a:solidFill>
                  <a:srgbClr val="00B050"/>
                </a:solidFill>
              </a:rPr>
              <a:t>e)</a:t>
            </a:r>
            <a:r>
              <a:rPr lang="pt-BR" sz="3000" dirty="0"/>
              <a:t> autoconhecimento como caminho da verdade.</a:t>
            </a:r>
          </a:p>
          <a:p>
            <a:pPr marL="36900" indent="0">
              <a:buNone/>
            </a:pPr>
            <a:endParaRPr lang="pt-BR" dirty="0"/>
          </a:p>
        </p:txBody>
      </p:sp>
    </p:spTree>
    <p:extLst>
      <p:ext uri="{BB962C8B-B14F-4D97-AF65-F5344CB8AC3E}">
        <p14:creationId xmlns:p14="http://schemas.microsoft.com/office/powerpoint/2010/main" val="367997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2CE7FB9-A30D-45C4-A2ED-1B738C64B9D3}"/>
              </a:ext>
            </a:extLst>
          </p:cNvPr>
          <p:cNvSpPr>
            <a:spLocks noGrp="1"/>
          </p:cNvSpPr>
          <p:nvPr>
            <p:ph idx="1"/>
          </p:nvPr>
        </p:nvSpPr>
        <p:spPr>
          <a:xfrm>
            <a:off x="0" y="0"/>
            <a:ext cx="12192000" cy="6857999"/>
          </a:xfrm>
        </p:spPr>
        <p:txBody>
          <a:bodyPr>
            <a:normAutofit fontScale="92500" lnSpcReduction="10000"/>
          </a:bodyPr>
          <a:lstStyle/>
          <a:p>
            <a:pPr marL="36900" indent="0" algn="just">
              <a:buNone/>
            </a:pPr>
            <a:r>
              <a:rPr lang="pt-BR" dirty="0">
                <a:effectLst/>
              </a:rPr>
              <a:t>(Unicentro) Leia o texto a seguir. </a:t>
            </a:r>
          </a:p>
          <a:p>
            <a:pPr marL="36900" indent="0" algn="just">
              <a:buNone/>
            </a:pPr>
            <a:r>
              <a:rPr lang="pt-BR" dirty="0">
                <a:effectLst/>
              </a:rPr>
              <a:t>Meu caro </a:t>
            </a:r>
            <a:r>
              <a:rPr lang="pt-BR" dirty="0" err="1">
                <a:effectLst/>
              </a:rPr>
              <a:t>Gláucon</a:t>
            </a:r>
            <a:r>
              <a:rPr lang="pt-BR" dirty="0">
                <a:effectLst/>
              </a:rPr>
              <a:t>, este quadro [...] deve agora aplicar-se a tudo quanto dissemos anteriormente, comparando o mundo visível através dos olhos à caverna da prisão, e a luz da fogueira que lá existia à força da luz do Sol. Quanto à subida ao mundo superior e à visão do que lá se encontra, se a tomares como à ascensão da alma ao mundo inteligível, não iludirás a minha expectativa, já que é teu desejo conhecê-la. [...] Pois, segundo entendo, no limite do cognoscível é que se avista, a custo, a ideia de Bem; e, uma vez avistada, compreende-se que ela é para todos a causa de quanto há de justo e belo; que, no mundo visível, foi ela que criou a luz, da qual é senhora; que no mundo inteligível, é ela a senhora da verdade e da inteligência, e que é preciso vê-la para ser sensato na vida particular e pública. (PLATÃO. República. Trad. Maria Helena da Rocha Pereira. Lisboa: Calouste Gulbenkian, 2010. p. 319.) </a:t>
            </a:r>
          </a:p>
          <a:p>
            <a:pPr marL="36900" indent="0" algn="just">
              <a:buNone/>
            </a:pPr>
            <a:r>
              <a:rPr lang="pt-BR" dirty="0">
                <a:effectLst/>
              </a:rPr>
              <a:t>Sobre a teoria do conhecimento de Platão, considere as afirmativas a seguir. </a:t>
            </a:r>
          </a:p>
          <a:p>
            <a:pPr marL="36900" indent="0" algn="just">
              <a:buNone/>
            </a:pPr>
            <a:r>
              <a:rPr lang="pt-BR" dirty="0">
                <a:effectLst/>
              </a:rPr>
              <a:t>I. Há um paralelo entre o Sol, no mundo sensível, e a ideia de Bem, no inteligível. </a:t>
            </a:r>
          </a:p>
          <a:p>
            <a:pPr marL="36900" indent="0" algn="just">
              <a:buNone/>
            </a:pPr>
            <a:r>
              <a:rPr lang="pt-BR" dirty="0">
                <a:effectLst/>
              </a:rPr>
              <a:t>II. A realidade sensível é uma imitação das essências inteligíveis. </a:t>
            </a:r>
          </a:p>
          <a:p>
            <a:pPr marL="36900" indent="0" algn="just">
              <a:buNone/>
            </a:pPr>
            <a:r>
              <a:rPr lang="pt-BR" dirty="0">
                <a:effectLst/>
              </a:rPr>
              <a:t>III. O conhecimento sensível é incompleto se não buscar compreender o inteligível. </a:t>
            </a:r>
          </a:p>
          <a:p>
            <a:pPr marL="36900" indent="0" algn="just">
              <a:buNone/>
            </a:pPr>
            <a:r>
              <a:rPr lang="pt-BR" dirty="0">
                <a:effectLst/>
              </a:rPr>
              <a:t>IV. Conhecemos a realidade inteligível confiando no que recebemos via sensação. </a:t>
            </a:r>
          </a:p>
          <a:p>
            <a:pPr marL="36900" indent="0">
              <a:buNone/>
            </a:pPr>
            <a:r>
              <a:rPr lang="pt-BR" dirty="0">
                <a:effectLst/>
              </a:rPr>
              <a:t>Assinale a alternativa correta:</a:t>
            </a:r>
            <a:br>
              <a:rPr lang="pt-BR" sz="2800" dirty="0"/>
            </a:br>
            <a:br>
              <a:rPr lang="pt-BR" sz="2800" dirty="0"/>
            </a:br>
            <a:r>
              <a:rPr lang="pt-BR" dirty="0">
                <a:effectLst/>
              </a:rPr>
              <a:t>a) Somente as afirmativas I e II são corretas.</a:t>
            </a:r>
            <a:br>
              <a:rPr lang="pt-BR" sz="2800" dirty="0"/>
            </a:br>
            <a:r>
              <a:rPr lang="pt-BR" dirty="0">
                <a:effectLst/>
              </a:rPr>
              <a:t>b) Somente as afirmativas I e IV são corretas.</a:t>
            </a:r>
            <a:br>
              <a:rPr lang="pt-BR" sz="2800" dirty="0"/>
            </a:br>
            <a:r>
              <a:rPr lang="pt-BR" dirty="0">
                <a:effectLst/>
              </a:rPr>
              <a:t>c) Somente as afirmativas III e IV são corretas.</a:t>
            </a:r>
            <a:br>
              <a:rPr lang="pt-BR" sz="2800" dirty="0"/>
            </a:br>
            <a:r>
              <a:rPr lang="pt-BR" dirty="0">
                <a:effectLst/>
              </a:rPr>
              <a:t>d) Somente as afirmativas I, II e III são corretas.</a:t>
            </a:r>
            <a:br>
              <a:rPr lang="pt-BR" sz="2800" dirty="0"/>
            </a:br>
            <a:r>
              <a:rPr lang="pt-BR" dirty="0">
                <a:effectLst/>
              </a:rPr>
              <a:t>e) Somente as afirmativas II, III e IV são corretas.</a:t>
            </a:r>
            <a:endParaRPr lang="pt-BR" dirty="0"/>
          </a:p>
        </p:txBody>
      </p:sp>
    </p:spTree>
    <p:extLst>
      <p:ext uri="{BB962C8B-B14F-4D97-AF65-F5344CB8AC3E}">
        <p14:creationId xmlns:p14="http://schemas.microsoft.com/office/powerpoint/2010/main" val="249499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5946B-AFE5-75C3-3566-1F5E359D933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E962E28-2885-C0B1-E645-691CDCF068F9}"/>
              </a:ext>
            </a:extLst>
          </p:cNvPr>
          <p:cNvSpPr>
            <a:spLocks noGrp="1"/>
          </p:cNvSpPr>
          <p:nvPr>
            <p:ph idx="1"/>
          </p:nvPr>
        </p:nvSpPr>
        <p:spPr>
          <a:xfrm>
            <a:off x="0" y="0"/>
            <a:ext cx="12192000" cy="6857999"/>
          </a:xfrm>
        </p:spPr>
        <p:txBody>
          <a:bodyPr>
            <a:normAutofit lnSpcReduction="10000"/>
          </a:bodyPr>
          <a:lstStyle/>
          <a:p>
            <a:pPr marL="36900" indent="0" algn="just">
              <a:buNone/>
            </a:pPr>
            <a:r>
              <a:rPr lang="pt-BR" sz="2800" dirty="0">
                <a:solidFill>
                  <a:srgbClr val="00B0F0"/>
                </a:solidFill>
              </a:rPr>
              <a:t>(ENEM) </a:t>
            </a:r>
            <a:r>
              <a:rPr lang="pt-BR" sz="2800" dirty="0"/>
              <a:t>Estamos, pois, de acordo quando, ao ver algum objeto, dizemos: "Este objeto que estou vendo agora tem tendências para assemelhar-se a um outro ser, mas, por ter defeitos, não consegue ser tal como o ser em questão, e lhe é, pelo contrário, inferior". Assim, para podermos fazer estas reflexões, é necessário que antes tenhamos tido ocasião de conhecer esse ser de que se aproxima o dito objeto, ainda que imperfeitamente.</a:t>
            </a:r>
          </a:p>
          <a:p>
            <a:pPr marL="36900" indent="0">
              <a:buNone/>
            </a:pPr>
            <a:r>
              <a:rPr lang="pt-BR" sz="2800" dirty="0"/>
              <a:t>PLATÃO, Fédon. São Paulo: Abril Cultural, 1972.</a:t>
            </a:r>
            <a:br>
              <a:rPr lang="pt-BR" sz="2800" dirty="0"/>
            </a:br>
            <a:br>
              <a:rPr lang="pt-BR" sz="2800" dirty="0"/>
            </a:br>
            <a:r>
              <a:rPr lang="pt-BR" sz="2800" dirty="0">
                <a:solidFill>
                  <a:srgbClr val="00B0F0"/>
                </a:solidFill>
              </a:rPr>
              <a:t>Na epistemologia platônica, conhecer um determinado objeto implica</a:t>
            </a:r>
          </a:p>
          <a:p>
            <a:pPr marL="36900" indent="0">
              <a:buNone/>
            </a:pPr>
            <a:br>
              <a:rPr lang="pt-BR" sz="2800" dirty="0">
                <a:solidFill>
                  <a:srgbClr val="00B0F0"/>
                </a:solidFill>
              </a:rPr>
            </a:br>
            <a:r>
              <a:rPr lang="pt-BR" sz="2800" dirty="0">
                <a:solidFill>
                  <a:srgbClr val="00B050"/>
                </a:solidFill>
              </a:rPr>
              <a:t>a) </a:t>
            </a:r>
            <a:r>
              <a:rPr lang="pt-BR" sz="2800" dirty="0"/>
              <a:t>estabelecer semelhanças entre o que é observado em momentos distintos.</a:t>
            </a:r>
            <a:br>
              <a:rPr lang="pt-BR" sz="2800" dirty="0"/>
            </a:br>
            <a:r>
              <a:rPr lang="pt-BR" sz="2800" dirty="0">
                <a:solidFill>
                  <a:srgbClr val="00B050"/>
                </a:solidFill>
              </a:rPr>
              <a:t>b)</a:t>
            </a:r>
            <a:r>
              <a:rPr lang="pt-BR" sz="2800" dirty="0"/>
              <a:t> comparar o objeto observado com uma descrição detalhada dele.</a:t>
            </a:r>
            <a:br>
              <a:rPr lang="pt-BR" sz="2800" dirty="0"/>
            </a:br>
            <a:r>
              <a:rPr lang="pt-BR" sz="2800" dirty="0">
                <a:solidFill>
                  <a:srgbClr val="00B050"/>
                </a:solidFill>
              </a:rPr>
              <a:t>c)</a:t>
            </a:r>
            <a:r>
              <a:rPr lang="pt-BR" sz="2800" dirty="0"/>
              <a:t> descrever corretamente as características do objeto observado.</a:t>
            </a:r>
            <a:br>
              <a:rPr lang="pt-BR" sz="2800" dirty="0"/>
            </a:br>
            <a:r>
              <a:rPr lang="pt-BR" sz="2800" dirty="0">
                <a:solidFill>
                  <a:srgbClr val="00B050"/>
                </a:solidFill>
              </a:rPr>
              <a:t>d)</a:t>
            </a:r>
            <a:r>
              <a:rPr lang="pt-BR" sz="2800" dirty="0"/>
              <a:t> fazer correspondência entre o objeto observado e seu ser.</a:t>
            </a:r>
            <a:br>
              <a:rPr lang="pt-BR" sz="2800" dirty="0"/>
            </a:br>
            <a:r>
              <a:rPr lang="pt-BR" sz="2800" dirty="0">
                <a:solidFill>
                  <a:srgbClr val="00B050"/>
                </a:solidFill>
              </a:rPr>
              <a:t>e)</a:t>
            </a:r>
            <a:r>
              <a:rPr lang="pt-BR" sz="2800" dirty="0"/>
              <a:t> identificar outro exemplar idêntico ao observa</a:t>
            </a:r>
          </a:p>
          <a:p>
            <a:endParaRPr lang="pt-BR" dirty="0"/>
          </a:p>
        </p:txBody>
      </p:sp>
    </p:spTree>
    <p:extLst>
      <p:ext uri="{BB962C8B-B14F-4D97-AF65-F5344CB8AC3E}">
        <p14:creationId xmlns:p14="http://schemas.microsoft.com/office/powerpoint/2010/main" val="215932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10000"/>
          </a:bodyPr>
          <a:lstStyle/>
          <a:p>
            <a:pPr marL="36900" indent="0" algn="just">
              <a:buNone/>
            </a:pPr>
            <a:r>
              <a:rPr lang="pt-BR" sz="2800" dirty="0">
                <a:solidFill>
                  <a:srgbClr val="00B0F0"/>
                </a:solidFill>
              </a:rPr>
              <a:t>(UEL) </a:t>
            </a:r>
            <a:r>
              <a:rPr lang="pt-BR" sz="2800" dirty="0"/>
              <a:t>Segundo Platão, as opiniões dos seres humanos sobre a realidade são quase sempre equivocadas, ilusórias e, sobretudo, passageiras, já que eles mudam de opinião de acordo com as circunstâncias. Como agem baseados em opiniões, sua conduta resulta quase sempre em injustiça, desordem e insatisfação, ou seja, na imperfeição da sociedade. Em seu livro A República, ele, então, idealizou uma sociedade capaz de alcançar a perfeição, desde que seu governo coubesse exclusivamente</a:t>
            </a:r>
          </a:p>
          <a:p>
            <a:pPr marL="36900" indent="0" algn="just">
              <a:buNone/>
            </a:pPr>
            <a:endParaRPr lang="pt-BR" sz="2800" dirty="0"/>
          </a:p>
          <a:p>
            <a:pPr marL="36900" indent="0" algn="just">
              <a:buNone/>
            </a:pPr>
            <a:r>
              <a:rPr lang="pt-BR" sz="2800" dirty="0">
                <a:solidFill>
                  <a:srgbClr val="00B0F0"/>
                </a:solidFill>
              </a:rPr>
              <a:t>A)</a:t>
            </a:r>
            <a:r>
              <a:rPr lang="pt-BR" sz="2800" dirty="0"/>
              <a:t> aos guerreiros, porque somente eles teriam força para obrigar todos a agirem corretamente. </a:t>
            </a:r>
          </a:p>
          <a:p>
            <a:pPr marL="36900" indent="0" algn="just">
              <a:buNone/>
            </a:pPr>
            <a:r>
              <a:rPr lang="pt-BR" sz="2800" dirty="0">
                <a:solidFill>
                  <a:srgbClr val="00B0F0"/>
                </a:solidFill>
              </a:rPr>
              <a:t>B) </a:t>
            </a:r>
            <a:r>
              <a:rPr lang="pt-BR" sz="2800" dirty="0"/>
              <a:t>aos tiranos, porque somente eles unificariam a sociedade sob a mesma vontade. </a:t>
            </a:r>
          </a:p>
          <a:p>
            <a:pPr marL="36900" indent="0" algn="just">
              <a:buNone/>
            </a:pPr>
            <a:r>
              <a:rPr lang="pt-BR" sz="2800" dirty="0">
                <a:solidFill>
                  <a:srgbClr val="00B0F0"/>
                </a:solidFill>
              </a:rPr>
              <a:t>C)</a:t>
            </a:r>
            <a:r>
              <a:rPr lang="pt-BR" sz="2800" dirty="0"/>
              <a:t> aos mais ricos, porque somente eles saberiam aplicar bem os recursos da sociedade. </a:t>
            </a:r>
          </a:p>
          <a:p>
            <a:pPr marL="36900" indent="0" algn="just">
              <a:buNone/>
            </a:pPr>
            <a:r>
              <a:rPr lang="pt-BR" sz="2800" dirty="0">
                <a:solidFill>
                  <a:srgbClr val="00B0F0"/>
                </a:solidFill>
              </a:rPr>
              <a:t>D) </a:t>
            </a:r>
            <a:r>
              <a:rPr lang="pt-BR" sz="2800" dirty="0"/>
              <a:t>aos demagogos, porque somente eles convenceriam a maioria a agir de modo organizado. </a:t>
            </a:r>
          </a:p>
          <a:p>
            <a:pPr marL="36900" indent="0" algn="just">
              <a:buNone/>
            </a:pPr>
            <a:r>
              <a:rPr lang="pt-BR" sz="2800" dirty="0">
                <a:solidFill>
                  <a:srgbClr val="00B0F0"/>
                </a:solidFill>
              </a:rPr>
              <a:t>E)</a:t>
            </a:r>
            <a:r>
              <a:rPr lang="pt-BR" sz="2800" dirty="0"/>
              <a:t> aos filósofos, porque somente eles disporiam de conhecimento verdadeiro e imutável.</a:t>
            </a:r>
          </a:p>
        </p:txBody>
      </p:sp>
    </p:spTree>
    <p:extLst>
      <p:ext uri="{BB962C8B-B14F-4D97-AF65-F5344CB8AC3E}">
        <p14:creationId xmlns:p14="http://schemas.microsoft.com/office/powerpoint/2010/main" val="333027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FCAA990-635A-47F4-B154-351F84A7CFF0}"/>
              </a:ext>
            </a:extLst>
          </p:cNvPr>
          <p:cNvSpPr>
            <a:spLocks noGrp="1"/>
          </p:cNvSpPr>
          <p:nvPr>
            <p:ph idx="1"/>
          </p:nvPr>
        </p:nvSpPr>
        <p:spPr>
          <a:xfrm>
            <a:off x="-1" y="0"/>
            <a:ext cx="12078929" cy="6858000"/>
          </a:xfrm>
        </p:spPr>
        <p:txBody>
          <a:bodyPr>
            <a:normAutofit fontScale="92500" lnSpcReduction="10000"/>
          </a:bodyPr>
          <a:lstStyle/>
          <a:p>
            <a:pPr marL="0" indent="0" algn="just">
              <a:buNone/>
            </a:pPr>
            <a:r>
              <a:rPr lang="pt-BR" sz="2800" dirty="0">
                <a:solidFill>
                  <a:srgbClr val="00B0F0"/>
                </a:solidFill>
              </a:rPr>
              <a:t>(</a:t>
            </a:r>
            <a:r>
              <a:rPr lang="pt-BR" sz="2800" dirty="0" err="1">
                <a:solidFill>
                  <a:srgbClr val="00B0F0"/>
                </a:solidFill>
              </a:rPr>
              <a:t>Unioeste</a:t>
            </a:r>
            <a:r>
              <a:rPr lang="pt-BR" sz="2800" dirty="0">
                <a:solidFill>
                  <a:srgbClr val="00B0F0"/>
                </a:solidFill>
              </a:rPr>
              <a:t>) </a:t>
            </a:r>
            <a:r>
              <a:rPr lang="pt-BR" sz="2800" dirty="0"/>
              <a:t>A crítica de Platão ao caráter mimético das narrativas poéticas e sua relação com a alma humana, é correto afirmar:</a:t>
            </a:r>
          </a:p>
          <a:p>
            <a:pPr marL="0" indent="0" algn="just">
              <a:buNone/>
            </a:pPr>
            <a:r>
              <a:rPr lang="pt-BR" sz="2800" dirty="0"/>
              <a:t> </a:t>
            </a:r>
          </a:p>
          <a:p>
            <a:pPr marL="0" indent="0" algn="just">
              <a:buNone/>
            </a:pPr>
            <a:r>
              <a:rPr lang="pt-BR" sz="2800" dirty="0">
                <a:solidFill>
                  <a:srgbClr val="00B0F0"/>
                </a:solidFill>
              </a:rPr>
              <a:t>a) </a:t>
            </a:r>
            <a:r>
              <a:rPr lang="pt-BR" sz="2800" dirty="0"/>
              <a:t>A parte racional da alma humana, considerada superior e responsável pela capacidade de pensar, é elevada pela natureza mimética da poesia à contemplação do Bem.   </a:t>
            </a:r>
          </a:p>
          <a:p>
            <a:pPr marL="0" indent="0" algn="just">
              <a:buNone/>
            </a:pPr>
            <a:r>
              <a:rPr lang="pt-BR" sz="2800" dirty="0">
                <a:solidFill>
                  <a:srgbClr val="00B0F0"/>
                </a:solidFill>
              </a:rPr>
              <a:t>b) </a:t>
            </a:r>
            <a:r>
              <a:rPr lang="pt-BR" sz="2800" dirty="0"/>
              <a:t>O uso da </a:t>
            </a:r>
            <a:r>
              <a:rPr lang="pt-BR" sz="2800" dirty="0" err="1"/>
              <a:t>mímesis</a:t>
            </a:r>
            <a:r>
              <a:rPr lang="pt-BR" sz="2800" dirty="0"/>
              <a:t> nas narrativas poéticas para controlar e dominar a parte irascível da alma é considerado excelente prática propedêutica na formação ética do cidadão.   </a:t>
            </a:r>
          </a:p>
          <a:p>
            <a:pPr marL="0" indent="0" algn="just">
              <a:buNone/>
            </a:pPr>
            <a:r>
              <a:rPr lang="pt-BR" sz="2800" dirty="0">
                <a:solidFill>
                  <a:srgbClr val="00B0F0"/>
                </a:solidFill>
              </a:rPr>
              <a:t>c) </a:t>
            </a:r>
            <a:r>
              <a:rPr lang="pt-BR" sz="2800" dirty="0"/>
              <a:t>A poesia imitativa, reconhecida como fonte de racionalidade e sabedoria, deve ser incorporada ao Estado ideal que se pretende fundar.   </a:t>
            </a:r>
          </a:p>
          <a:p>
            <a:pPr marL="0" indent="0" algn="just">
              <a:buNone/>
            </a:pPr>
            <a:r>
              <a:rPr lang="pt-BR" sz="2800" dirty="0">
                <a:solidFill>
                  <a:srgbClr val="00B0F0"/>
                </a:solidFill>
              </a:rPr>
              <a:t>d) </a:t>
            </a:r>
            <a:r>
              <a:rPr lang="pt-BR" sz="2800" dirty="0"/>
              <a:t>O elemento mimético cultivado pela poesia é justamente aquele que estimula, na alma humana, os elementos irracionais: os instintos e as paixões.   </a:t>
            </a:r>
          </a:p>
          <a:p>
            <a:pPr marL="0" indent="0" algn="just">
              <a:buNone/>
            </a:pPr>
            <a:r>
              <a:rPr lang="pt-BR" sz="2800" dirty="0"/>
              <a:t>e) A reflexividade crítica presente nos elementos miméticos das narrativas poéticas permite ao indivíduo alcançar a visão das coisas como realmente são.   </a:t>
            </a:r>
          </a:p>
          <a:p>
            <a:endParaRPr lang="pt-BR" dirty="0"/>
          </a:p>
        </p:txBody>
      </p:sp>
    </p:spTree>
    <p:extLst>
      <p:ext uri="{BB962C8B-B14F-4D97-AF65-F5344CB8AC3E}">
        <p14:creationId xmlns:p14="http://schemas.microsoft.com/office/powerpoint/2010/main" val="328196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fontScale="92500" lnSpcReduction="20000"/>
          </a:bodyPr>
          <a:lstStyle/>
          <a:p>
            <a:pPr marL="36900" indent="0" algn="just">
              <a:lnSpc>
                <a:spcPct val="115000"/>
              </a:lnSpc>
              <a:spcAft>
                <a:spcPts val="1000"/>
              </a:spcAft>
              <a:buNone/>
            </a:pPr>
            <a:r>
              <a:rPr lang="pt-BR" sz="3900" dirty="0"/>
              <a:t>(</a:t>
            </a:r>
            <a:r>
              <a:rPr lang="pt-BR" sz="3900" dirty="0" err="1"/>
              <a:t>Uepg</a:t>
            </a:r>
            <a:r>
              <a:rPr lang="pt-BR" sz="3900" dirty="0"/>
              <a:t>)  Sobre as ideias filosóficas apontadas por Platão, assinale o que for correto. </a:t>
            </a:r>
          </a:p>
          <a:p>
            <a:pPr marL="0" indent="0" algn="just">
              <a:lnSpc>
                <a:spcPct val="115000"/>
              </a:lnSpc>
              <a:spcAft>
                <a:spcPts val="1000"/>
              </a:spcAft>
              <a:buNone/>
            </a:pPr>
            <a:r>
              <a:rPr lang="pt-BR" sz="3900" dirty="0"/>
              <a:t>01) A teoria das ideias busca explicar o processo do conhecimento como passagem do mundo das sombras para o mundo das ideias.   </a:t>
            </a:r>
          </a:p>
          <a:p>
            <a:pPr marL="0" indent="0" algn="just">
              <a:lnSpc>
                <a:spcPct val="115000"/>
              </a:lnSpc>
              <a:spcAft>
                <a:spcPts val="1000"/>
              </a:spcAft>
              <a:buNone/>
            </a:pPr>
            <a:r>
              <a:rPr lang="pt-BR" sz="3900" dirty="0"/>
              <a:t>02) O conhecimento verdadeiro é formado no mundo das ideias.   </a:t>
            </a:r>
          </a:p>
          <a:p>
            <a:pPr marL="0" indent="0" algn="just">
              <a:lnSpc>
                <a:spcPct val="115000"/>
              </a:lnSpc>
              <a:spcAft>
                <a:spcPts val="1000"/>
              </a:spcAft>
              <a:buNone/>
            </a:pPr>
            <a:r>
              <a:rPr lang="pt-BR" sz="3900" dirty="0"/>
              <a:t>04) O conhecimento verdadeiro é formado no mundo sensível, onde o Ser é absoluto.   </a:t>
            </a:r>
          </a:p>
          <a:p>
            <a:pPr marL="0" indent="0" algn="just">
              <a:lnSpc>
                <a:spcPct val="115000"/>
              </a:lnSpc>
              <a:spcAft>
                <a:spcPts val="1000"/>
              </a:spcAft>
              <a:buNone/>
            </a:pPr>
            <a:r>
              <a:rPr lang="pt-BR" sz="3900" dirty="0"/>
              <a:t>08) Os objetos sensíveis geram as opiniões.   </a:t>
            </a:r>
          </a:p>
          <a:p>
            <a:pPr marL="36900" indent="0" algn="just">
              <a:buNone/>
            </a:pPr>
            <a:endParaRPr lang="pt-BR" sz="2800" dirty="0"/>
          </a:p>
        </p:txBody>
      </p:sp>
    </p:spTree>
    <p:extLst>
      <p:ext uri="{BB962C8B-B14F-4D97-AF65-F5344CB8AC3E}">
        <p14:creationId xmlns:p14="http://schemas.microsoft.com/office/powerpoint/2010/main" val="286378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290A4B-DB9B-41D6-ABD9-651BF86AAC05}"/>
              </a:ext>
            </a:extLst>
          </p:cNvPr>
          <p:cNvSpPr>
            <a:spLocks noGrp="1"/>
          </p:cNvSpPr>
          <p:nvPr>
            <p:ph idx="1"/>
          </p:nvPr>
        </p:nvSpPr>
        <p:spPr>
          <a:xfrm>
            <a:off x="0" y="0"/>
            <a:ext cx="12192000" cy="6857999"/>
          </a:xfrm>
        </p:spPr>
        <p:txBody>
          <a:bodyPr>
            <a:normAutofit/>
          </a:bodyPr>
          <a:lstStyle/>
          <a:p>
            <a:pPr marL="36900" indent="0" algn="just">
              <a:lnSpc>
                <a:spcPct val="115000"/>
              </a:lnSpc>
              <a:spcAft>
                <a:spcPts val="1000"/>
              </a:spcAft>
              <a:buNone/>
            </a:pPr>
            <a:r>
              <a:rPr lang="pt-BR" sz="3200" dirty="0"/>
              <a:t>(</a:t>
            </a:r>
            <a:r>
              <a:rPr lang="pt-BR" sz="3200" dirty="0" err="1"/>
              <a:t>Uepg</a:t>
            </a:r>
            <a:r>
              <a:rPr lang="pt-BR" sz="3200" dirty="0"/>
              <a:t>)  Sobre a filosofia platônica, assinale o que for correto.  </a:t>
            </a:r>
          </a:p>
          <a:p>
            <a:pPr marL="36900" indent="0" algn="just">
              <a:lnSpc>
                <a:spcPct val="115000"/>
              </a:lnSpc>
              <a:spcAft>
                <a:spcPts val="1000"/>
              </a:spcAft>
              <a:buNone/>
            </a:pPr>
            <a:r>
              <a:rPr lang="pt-BR" sz="3200" dirty="0"/>
              <a:t>01) Para Platão, não se pode fazer do rei um filósofo, mas se deve fazer do filósofo um rei.    </a:t>
            </a:r>
          </a:p>
          <a:p>
            <a:pPr marL="0" indent="0" algn="just">
              <a:lnSpc>
                <a:spcPct val="115000"/>
              </a:lnSpc>
              <a:spcAft>
                <a:spcPts val="1000"/>
              </a:spcAft>
              <a:buNone/>
            </a:pPr>
            <a:r>
              <a:rPr lang="pt-BR" sz="3200" dirty="0"/>
              <a:t>02) A filosofia platônica está encarregada apenas de estabelecer a diferença entre aparência e ilusão.    </a:t>
            </a:r>
          </a:p>
          <a:p>
            <a:pPr marL="0" indent="0" algn="just">
              <a:lnSpc>
                <a:spcPct val="115000"/>
              </a:lnSpc>
              <a:spcAft>
                <a:spcPts val="1000"/>
              </a:spcAft>
              <a:buNone/>
            </a:pPr>
            <a:r>
              <a:rPr lang="pt-BR" sz="3200" dirty="0"/>
              <a:t>04) O segundo estágio de conhecimento refere-se às opiniões, porém apenas o mundo das formas é passível de conhecimento verdadeiro.    </a:t>
            </a:r>
          </a:p>
          <a:p>
            <a:pPr marL="0" indent="0" algn="just">
              <a:lnSpc>
                <a:spcPct val="115000"/>
              </a:lnSpc>
              <a:spcAft>
                <a:spcPts val="1000"/>
              </a:spcAft>
              <a:buNone/>
            </a:pPr>
            <a:r>
              <a:rPr lang="pt-BR" sz="3200" dirty="0"/>
              <a:t>08) A política de Platão é antidemocrática, pois apenas aquele que adquire a ciência política poderá levar justiça a todos.    </a:t>
            </a:r>
          </a:p>
          <a:p>
            <a:pPr marL="36900" indent="0" algn="just">
              <a:buNone/>
            </a:pPr>
            <a:endParaRPr lang="pt-BR" sz="2800" dirty="0"/>
          </a:p>
        </p:txBody>
      </p:sp>
    </p:spTree>
    <p:extLst>
      <p:ext uri="{BB962C8B-B14F-4D97-AF65-F5344CB8AC3E}">
        <p14:creationId xmlns:p14="http://schemas.microsoft.com/office/powerpoint/2010/main" val="9288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441C3-E001-4E09-BDFD-C345C854FCA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9C638DD-EBE6-4972-B240-0706546A754A}"/>
              </a:ext>
            </a:extLst>
          </p:cNvPr>
          <p:cNvSpPr>
            <a:spLocks noGrp="1"/>
          </p:cNvSpPr>
          <p:nvPr>
            <p:ph idx="1"/>
          </p:nvPr>
        </p:nvSpPr>
        <p:spPr/>
        <p:txBody>
          <a:bodyPr/>
          <a:lstStyle/>
          <a:p>
            <a:endParaRPr lang="pt-BR"/>
          </a:p>
        </p:txBody>
      </p:sp>
      <p:pic>
        <p:nvPicPr>
          <p:cNvPr id="2050" name="Picture 2" descr="PARMÊNIDES E HERÁCLITO NO ENEM - YouTube">
            <a:extLst>
              <a:ext uri="{FF2B5EF4-FFF2-40B4-BE49-F238E27FC236}">
                <a16:creationId xmlns:a16="http://schemas.microsoft.com/office/drawing/2014/main" id="{4BFC21AC-0E77-425C-A652-C54B08DF1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1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A0D65-A818-48FE-84B7-D30188F9E64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6C2154B-1F66-4FA2-A0BF-A9F61969E90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61427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5C7A5-E899-496F-B0B6-175C5EA10B13}"/>
              </a:ext>
            </a:extLst>
          </p:cNvPr>
          <p:cNvSpPr>
            <a:spLocks noGrp="1"/>
          </p:cNvSpPr>
          <p:nvPr>
            <p:ph type="title"/>
          </p:nvPr>
        </p:nvSpPr>
        <p:spPr/>
        <p:txBody>
          <a:bodyPr/>
          <a:lstStyle/>
          <a:p>
            <a:endParaRPr lang="pt-BR"/>
          </a:p>
        </p:txBody>
      </p:sp>
      <p:pic>
        <p:nvPicPr>
          <p:cNvPr id="9218" name="Picture 2" descr="Resultado de imagem para tmj png">
            <a:extLst>
              <a:ext uri="{FF2B5EF4-FFF2-40B4-BE49-F238E27FC236}">
                <a16:creationId xmlns:a16="http://schemas.microsoft.com/office/drawing/2014/main" id="{D7096B08-9141-4954-AAD9-7BC062D36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818" y="450665"/>
            <a:ext cx="5797735" cy="579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7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2BB0F4D-2E36-426A-A73F-6A7C4CDA60DB}"/>
              </a:ext>
            </a:extLst>
          </p:cNvPr>
          <p:cNvSpPr>
            <a:spLocks noGrp="1"/>
          </p:cNvSpPr>
          <p:nvPr>
            <p:ph type="title"/>
          </p:nvPr>
        </p:nvSpPr>
        <p:spPr>
          <a:xfrm>
            <a:off x="424696" y="120501"/>
            <a:ext cx="3706889" cy="1821918"/>
          </a:xfrm>
          <a:solidFill>
            <a:schemeClr val="bg1"/>
          </a:solidFill>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tx1">
                    <a:lumMod val="50000"/>
                  </a:schemeClr>
                </a:solidFill>
              </a:rPr>
              <a:t>Teoria</a:t>
            </a:r>
            <a:r>
              <a:rPr lang="pt-BR" sz="5400" b="1" dirty="0">
                <a:solidFill>
                  <a:schemeClr val="tx1">
                    <a:lumMod val="50000"/>
                  </a:schemeClr>
                </a:solidFill>
              </a:rPr>
              <a:t> </a:t>
            </a:r>
            <a:r>
              <a:rPr lang="pt-BR" sz="5400" b="1" u="sng" dirty="0">
                <a:solidFill>
                  <a:schemeClr val="tx1">
                    <a:lumMod val="50000"/>
                  </a:schemeClr>
                </a:solidFill>
              </a:rPr>
              <a:t>das</a:t>
            </a:r>
            <a:r>
              <a:rPr lang="pt-BR" sz="5400" b="1" dirty="0">
                <a:solidFill>
                  <a:schemeClr val="tx1">
                    <a:lumMod val="50000"/>
                  </a:schemeClr>
                </a:solidFill>
              </a:rPr>
              <a:t> </a:t>
            </a:r>
            <a:r>
              <a:rPr lang="pt-BR" sz="5400" b="1" u="sng" dirty="0">
                <a:solidFill>
                  <a:schemeClr val="tx1">
                    <a:lumMod val="50000"/>
                  </a:schemeClr>
                </a:solidFill>
              </a:rPr>
              <a:t>Ideias</a:t>
            </a:r>
          </a:p>
        </p:txBody>
      </p:sp>
      <p:sp>
        <p:nvSpPr>
          <p:cNvPr id="9" name="Espaço Reservado para Texto 8">
            <a:extLst>
              <a:ext uri="{FF2B5EF4-FFF2-40B4-BE49-F238E27FC236}">
                <a16:creationId xmlns:a16="http://schemas.microsoft.com/office/drawing/2014/main" id="{3D32DD86-8F52-4899-B077-ADC3CC21AC20}"/>
              </a:ext>
            </a:extLst>
          </p:cNvPr>
          <p:cNvSpPr>
            <a:spLocks noGrp="1"/>
          </p:cNvSpPr>
          <p:nvPr>
            <p:ph type="body" sz="half" idx="2"/>
          </p:nvPr>
        </p:nvSpPr>
        <p:spPr>
          <a:xfrm>
            <a:off x="424696" y="3836560"/>
            <a:ext cx="5412578" cy="2810301"/>
          </a:xfrm>
          <a:solidFill>
            <a:schemeClr val="bg1"/>
          </a:solidFill>
          <a:ln>
            <a:solidFill>
              <a:schemeClr val="accent5">
                <a:lumMod val="50000"/>
              </a:schemeClr>
            </a:solidFill>
          </a:ln>
          <a:effectLst>
            <a:glow rad="228600">
              <a:schemeClr val="tx1">
                <a:lumMod val="50000"/>
                <a:alpha val="40000"/>
              </a:schemeClr>
            </a:glow>
          </a:effectLst>
        </p:spPr>
        <p:txBody>
          <a:bodyPr>
            <a:normAutofit/>
          </a:bodyPr>
          <a:lstStyle/>
          <a:p>
            <a:pPr marL="285750" indent="-285750">
              <a:buFont typeface="Arial" panose="020B0604020202020204" pitchFamily="34" charset="0"/>
              <a:buChar char="•"/>
            </a:pPr>
            <a:r>
              <a:rPr lang="pt-BR" sz="2400" dirty="0"/>
              <a:t>Mundo Sensível:</a:t>
            </a:r>
          </a:p>
          <a:p>
            <a:pPr marL="742950" lvl="1" indent="-285750">
              <a:buFont typeface="Arial" panose="020B0604020202020204" pitchFamily="34" charset="0"/>
              <a:buChar char="•"/>
            </a:pPr>
            <a:r>
              <a:rPr lang="pt-BR" sz="1800" dirty="0">
                <a:solidFill>
                  <a:srgbClr val="FFFF00"/>
                </a:solidFill>
              </a:rPr>
              <a:t>Distorcido – Cópia – Imitação – Imperfeito - mutável;</a:t>
            </a:r>
          </a:p>
          <a:p>
            <a:pPr marL="285750" indent="-285750">
              <a:buFont typeface="Arial" panose="020B0604020202020204" pitchFamily="34" charset="0"/>
              <a:buChar char="•"/>
            </a:pPr>
            <a:r>
              <a:rPr lang="pt-BR" sz="2400" dirty="0"/>
              <a:t>Mundo Inteligível:</a:t>
            </a:r>
          </a:p>
          <a:p>
            <a:pPr marL="742950" lvl="1" indent="-285750">
              <a:buFont typeface="Arial" panose="020B0604020202020204" pitchFamily="34" charset="0"/>
              <a:buChar char="•"/>
            </a:pPr>
            <a:r>
              <a:rPr lang="pt-BR" sz="1800" dirty="0">
                <a:solidFill>
                  <a:srgbClr val="FFFF00"/>
                </a:solidFill>
              </a:rPr>
              <a:t>Ideal – Harmônico – Belo – Eterno – imutável - Perfeito;</a:t>
            </a:r>
          </a:p>
        </p:txBody>
      </p:sp>
      <p:pic>
        <p:nvPicPr>
          <p:cNvPr id="3074" name="Picture 2" descr="Resultado de imagem para alegoria da caverna">
            <a:extLst>
              <a:ext uri="{FF2B5EF4-FFF2-40B4-BE49-F238E27FC236}">
                <a16:creationId xmlns:a16="http://schemas.microsoft.com/office/drawing/2014/main" id="{DD453C4A-93EF-4953-932E-2DF5FD9B8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556" y="83130"/>
            <a:ext cx="7049932" cy="3701214"/>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3" name="Espaço Reservado para Conteúdo 2">
            <a:extLst>
              <a:ext uri="{FF2B5EF4-FFF2-40B4-BE49-F238E27FC236}">
                <a16:creationId xmlns:a16="http://schemas.microsoft.com/office/drawing/2014/main" id="{61A34553-AF82-44B7-94CB-6EE4F8D7908B}"/>
              </a:ext>
            </a:extLst>
          </p:cNvPr>
          <p:cNvPicPr>
            <a:picLocks noGrp="1" noChangeAspect="1"/>
          </p:cNvPicPr>
          <p:nvPr>
            <p:ph idx="1"/>
          </p:nvPr>
        </p:nvPicPr>
        <p:blipFill>
          <a:blip r:embed="rId4"/>
          <a:stretch>
            <a:fillRect/>
          </a:stretch>
        </p:blipFill>
        <p:spPr>
          <a:xfrm>
            <a:off x="6833192" y="3874255"/>
            <a:ext cx="4182137" cy="2734909"/>
          </a:xfrm>
          <a:prstGeom prst="rect">
            <a:avLst/>
          </a:prstGeom>
          <a:effectLst>
            <a:outerShdw blurRad="25400" dir="17880000">
              <a:srgbClr val="000000">
                <a:alpha val="46000"/>
              </a:srgbClr>
            </a:outerShdw>
            <a:softEdge rad="50800"/>
          </a:effectLst>
        </p:spPr>
      </p:pic>
    </p:spTree>
    <p:extLst>
      <p:ext uri="{BB962C8B-B14F-4D97-AF65-F5344CB8AC3E}">
        <p14:creationId xmlns:p14="http://schemas.microsoft.com/office/powerpoint/2010/main" val="50247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61814-4F84-4C39-8FD5-26BD2CE398A0}"/>
              </a:ext>
            </a:extLst>
          </p:cNvPr>
          <p:cNvSpPr>
            <a:spLocks noGrp="1"/>
          </p:cNvSpPr>
          <p:nvPr>
            <p:ph type="title"/>
          </p:nvPr>
        </p:nvSpPr>
        <p:spPr/>
        <p:txBody>
          <a:bodyPr/>
          <a:lstStyle/>
          <a:p>
            <a:endParaRPr lang="pt-BR"/>
          </a:p>
        </p:txBody>
      </p:sp>
      <p:pic>
        <p:nvPicPr>
          <p:cNvPr id="1026" name="Picture 2" descr="il divino in Platone e Aristotele - lezioni">
            <a:extLst>
              <a:ext uri="{FF2B5EF4-FFF2-40B4-BE49-F238E27FC236}">
                <a16:creationId xmlns:a16="http://schemas.microsoft.com/office/drawing/2014/main" id="{A7F57029-9B6D-4175-9AC2-F8953B189C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4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6FE74CD0-B854-44EF-901D-F5727DBB6BC7}"/>
              </a:ext>
            </a:extLst>
          </p:cNvPr>
          <p:cNvPicPr>
            <a:picLocks noChangeAspect="1"/>
          </p:cNvPicPr>
          <p:nvPr/>
        </p:nvPicPr>
        <p:blipFill>
          <a:blip r:embed="rId3"/>
          <a:stretch>
            <a:fillRect/>
          </a:stretch>
        </p:blipFill>
        <p:spPr>
          <a:xfrm>
            <a:off x="0" y="0"/>
            <a:ext cx="12192000" cy="6857999"/>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98980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1E6D64C-E8F6-41BC-B38C-FD3104F2129D}"/>
              </a:ext>
            </a:extLst>
          </p:cNvPr>
          <p:cNvSpPr>
            <a:spLocks noGrp="1"/>
          </p:cNvSpPr>
          <p:nvPr>
            <p:ph type="title"/>
          </p:nvPr>
        </p:nvSpPr>
        <p:spPr>
          <a:xfrm>
            <a:off x="3796145" y="77974"/>
            <a:ext cx="3976255" cy="970450"/>
          </a:xfrm>
        </p:spPr>
        <p:style>
          <a:lnRef idx="0">
            <a:scrgbClr r="0" g="0" b="0"/>
          </a:lnRef>
          <a:fillRef idx="1003">
            <a:schemeClr val="dk1"/>
          </a:fillRef>
          <a:effectRef idx="0">
            <a:scrgbClr r="0" g="0" b="0"/>
          </a:effectRef>
          <a:fontRef idx="major"/>
        </p:style>
        <p:txBody>
          <a:bodyPr>
            <a:normAutofit fontScale="90000"/>
          </a:bodyPr>
          <a:lstStyle/>
          <a:p>
            <a:pPr algn="ctr"/>
            <a:r>
              <a:rPr lang="pt-BR" sz="7200" u="sng" dirty="0">
                <a:solidFill>
                  <a:schemeClr val="tx1">
                    <a:lumMod val="50000"/>
                  </a:schemeClr>
                </a:solidFill>
              </a:rPr>
              <a:t>O</a:t>
            </a:r>
            <a:r>
              <a:rPr lang="pt-BR" sz="7200" dirty="0">
                <a:solidFill>
                  <a:schemeClr val="tx1">
                    <a:lumMod val="50000"/>
                  </a:schemeClr>
                </a:solidFill>
              </a:rPr>
              <a:t> </a:t>
            </a:r>
            <a:r>
              <a:rPr lang="pt-BR" sz="7200" u="sng" dirty="0">
                <a:solidFill>
                  <a:schemeClr val="tx1">
                    <a:lumMod val="50000"/>
                  </a:schemeClr>
                </a:solidFill>
              </a:rPr>
              <a:t>AMOR</a:t>
            </a:r>
          </a:p>
        </p:txBody>
      </p:sp>
      <p:sp>
        <p:nvSpPr>
          <p:cNvPr id="10" name="Espaço Reservado para Conteúdo 9">
            <a:extLst>
              <a:ext uri="{FF2B5EF4-FFF2-40B4-BE49-F238E27FC236}">
                <a16:creationId xmlns:a16="http://schemas.microsoft.com/office/drawing/2014/main" id="{F4BFE928-2125-40CF-81F1-9EC8DD71A04F}"/>
              </a:ext>
            </a:extLst>
          </p:cNvPr>
          <p:cNvSpPr>
            <a:spLocks noGrp="1"/>
          </p:cNvSpPr>
          <p:nvPr>
            <p:ph sz="half" idx="1"/>
          </p:nvPr>
        </p:nvSpPr>
        <p:spPr>
          <a:xfrm>
            <a:off x="909627" y="2476732"/>
            <a:ext cx="5060497" cy="4058751"/>
          </a:xfrm>
          <a:solidFill>
            <a:schemeClr val="bg1"/>
          </a:solidFill>
          <a:ln>
            <a:solidFill>
              <a:schemeClr val="accent1"/>
            </a:solidFill>
          </a:ln>
          <a:effectLst>
            <a:glow rad="228600">
              <a:schemeClr val="accent5">
                <a:satMod val="175000"/>
                <a:alpha val="40000"/>
              </a:schemeClr>
            </a:glow>
          </a:effectLst>
        </p:spPr>
        <p:txBody>
          <a:bodyPr>
            <a:normAutofit fontScale="92500" lnSpcReduction="10000"/>
          </a:bodyPr>
          <a:lstStyle/>
          <a:p>
            <a:r>
              <a:rPr lang="pt-BR" sz="2800" dirty="0"/>
              <a:t>O que é amor?</a:t>
            </a:r>
          </a:p>
          <a:p>
            <a:pPr lvl="1"/>
            <a:r>
              <a:rPr lang="pt-BR" sz="2800" dirty="0">
                <a:solidFill>
                  <a:schemeClr val="accent3">
                    <a:lumMod val="75000"/>
                  </a:schemeClr>
                </a:solidFill>
              </a:rPr>
              <a:t>Desejo;</a:t>
            </a:r>
          </a:p>
          <a:p>
            <a:r>
              <a:rPr lang="pt-BR" sz="2800" dirty="0"/>
              <a:t>O que é desejo?</a:t>
            </a:r>
          </a:p>
          <a:p>
            <a:pPr lvl="1"/>
            <a:r>
              <a:rPr lang="pt-BR" sz="2800" dirty="0">
                <a:solidFill>
                  <a:schemeClr val="accent3">
                    <a:lumMod val="75000"/>
                  </a:schemeClr>
                </a:solidFill>
              </a:rPr>
              <a:t>A ausência;</a:t>
            </a:r>
          </a:p>
          <a:p>
            <a:r>
              <a:rPr lang="pt-BR" sz="2800" dirty="0"/>
              <a:t>Amor pelo que não:</a:t>
            </a:r>
          </a:p>
          <a:p>
            <a:pPr lvl="1"/>
            <a:r>
              <a:rPr lang="pt-BR" sz="2800" dirty="0">
                <a:solidFill>
                  <a:schemeClr val="accent3">
                    <a:lumMod val="75000"/>
                  </a:schemeClr>
                </a:solidFill>
              </a:rPr>
              <a:t>Sou, tenho e faço;</a:t>
            </a:r>
          </a:p>
          <a:p>
            <a:r>
              <a:rPr lang="pt-BR" sz="2800" b="1" u="sng" dirty="0"/>
              <a:t>Eros;</a:t>
            </a:r>
          </a:p>
          <a:p>
            <a:endParaRPr lang="pt-BR" dirty="0"/>
          </a:p>
        </p:txBody>
      </p:sp>
      <p:sp>
        <p:nvSpPr>
          <p:cNvPr id="11" name="Espaço Reservado para Conteúdo 10">
            <a:extLst>
              <a:ext uri="{FF2B5EF4-FFF2-40B4-BE49-F238E27FC236}">
                <a16:creationId xmlns:a16="http://schemas.microsoft.com/office/drawing/2014/main" id="{4D8BDBFE-3BC6-4E15-BF22-EB41BFDDA13B}"/>
              </a:ext>
            </a:extLst>
          </p:cNvPr>
          <p:cNvSpPr>
            <a:spLocks noGrp="1"/>
          </p:cNvSpPr>
          <p:nvPr>
            <p:ph sz="half" idx="2"/>
          </p:nvPr>
        </p:nvSpPr>
        <p:spPr>
          <a:xfrm>
            <a:off x="6202892" y="2476733"/>
            <a:ext cx="5064665" cy="4058751"/>
          </a:xfrm>
          <a:solidFill>
            <a:schemeClr val="bg1"/>
          </a:solidFill>
          <a:ln>
            <a:solidFill>
              <a:schemeClr val="accent5">
                <a:lumMod val="50000"/>
              </a:schemeClr>
            </a:solidFill>
          </a:ln>
          <a:effectLst>
            <a:glow rad="228600">
              <a:schemeClr val="accent1">
                <a:satMod val="175000"/>
                <a:alpha val="40000"/>
              </a:schemeClr>
            </a:glow>
          </a:effectLst>
        </p:spPr>
        <p:txBody>
          <a:bodyPr>
            <a:normAutofit fontScale="92500" lnSpcReduction="10000"/>
          </a:bodyPr>
          <a:lstStyle/>
          <a:p>
            <a:r>
              <a:rPr lang="pt-BR" sz="3600" dirty="0"/>
              <a:t>Eros Físico:</a:t>
            </a:r>
          </a:p>
          <a:p>
            <a:pPr lvl="1"/>
            <a:r>
              <a:rPr lang="pt-BR" sz="3200" dirty="0">
                <a:solidFill>
                  <a:schemeClr val="accent3">
                    <a:lumMod val="75000"/>
                  </a:schemeClr>
                </a:solidFill>
              </a:rPr>
              <a:t>Perpetuação da espécie:</a:t>
            </a:r>
          </a:p>
          <a:p>
            <a:r>
              <a:rPr lang="pt-BR" sz="3200" dirty="0"/>
              <a:t>Eros metafísico:</a:t>
            </a:r>
          </a:p>
          <a:p>
            <a:pPr lvl="1"/>
            <a:r>
              <a:rPr lang="pt-BR" sz="3200" dirty="0">
                <a:solidFill>
                  <a:schemeClr val="accent3">
                    <a:lumMod val="75000"/>
                  </a:schemeClr>
                </a:solidFill>
              </a:rPr>
              <a:t>Eternização do saber;</a:t>
            </a:r>
          </a:p>
          <a:p>
            <a:pPr lvl="1"/>
            <a:r>
              <a:rPr lang="pt-BR" sz="3200" b="1" u="sng" dirty="0">
                <a:solidFill>
                  <a:srgbClr val="FF0000"/>
                </a:solidFill>
              </a:rPr>
              <a:t>Amor</a:t>
            </a:r>
            <a:r>
              <a:rPr lang="pt-BR" sz="3200" dirty="0">
                <a:solidFill>
                  <a:srgbClr val="FF0000"/>
                </a:solidFill>
              </a:rPr>
              <a:t>: </a:t>
            </a:r>
          </a:p>
          <a:p>
            <a:pPr lvl="2"/>
            <a:r>
              <a:rPr lang="pt-BR" sz="2800" dirty="0">
                <a:solidFill>
                  <a:srgbClr val="FFFF00"/>
                </a:solidFill>
              </a:rPr>
              <a:t>Idealização;</a:t>
            </a:r>
          </a:p>
          <a:p>
            <a:pPr lvl="2"/>
            <a:r>
              <a:rPr lang="pt-BR" sz="2800" dirty="0">
                <a:solidFill>
                  <a:srgbClr val="FFFF00"/>
                </a:solidFill>
              </a:rPr>
              <a:t>Não Praticado;</a:t>
            </a:r>
            <a:endParaRPr lang="pt-BR" dirty="0">
              <a:solidFill>
                <a:srgbClr val="FFFF00"/>
              </a:solidFill>
            </a:endParaRPr>
          </a:p>
        </p:txBody>
      </p:sp>
      <p:pic>
        <p:nvPicPr>
          <p:cNvPr id="13" name="Imagem 12">
            <a:extLst>
              <a:ext uri="{FF2B5EF4-FFF2-40B4-BE49-F238E27FC236}">
                <a16:creationId xmlns:a16="http://schemas.microsoft.com/office/drawing/2014/main" id="{6A38A20B-9064-432B-A1E0-64B992A2BE76}"/>
              </a:ext>
            </a:extLst>
          </p:cNvPr>
          <p:cNvPicPr>
            <a:picLocks noChangeAspect="1"/>
          </p:cNvPicPr>
          <p:nvPr/>
        </p:nvPicPr>
        <p:blipFill>
          <a:blip r:embed="rId3"/>
          <a:stretch>
            <a:fillRect/>
          </a:stretch>
        </p:blipFill>
        <p:spPr>
          <a:xfrm>
            <a:off x="10388008" y="1"/>
            <a:ext cx="1803991" cy="1273895"/>
          </a:xfrm>
          <a:prstGeom prst="rect">
            <a:avLst/>
          </a:prstGeom>
        </p:spPr>
      </p:pic>
      <p:pic>
        <p:nvPicPr>
          <p:cNvPr id="15" name="Imagem 14">
            <a:extLst>
              <a:ext uri="{FF2B5EF4-FFF2-40B4-BE49-F238E27FC236}">
                <a16:creationId xmlns:a16="http://schemas.microsoft.com/office/drawing/2014/main" id="{8DB96661-5C94-43EA-A2BF-8894F2908B9E}"/>
              </a:ext>
            </a:extLst>
          </p:cNvPr>
          <p:cNvPicPr>
            <a:picLocks noChangeAspect="1"/>
          </p:cNvPicPr>
          <p:nvPr/>
        </p:nvPicPr>
        <p:blipFill>
          <a:blip r:embed="rId4"/>
          <a:stretch>
            <a:fillRect/>
          </a:stretch>
        </p:blipFill>
        <p:spPr>
          <a:xfrm>
            <a:off x="9162" y="0"/>
            <a:ext cx="1107258" cy="1660887"/>
          </a:xfrm>
          <a:prstGeom prst="rect">
            <a:avLst/>
          </a:prstGeom>
        </p:spPr>
      </p:pic>
      <p:pic>
        <p:nvPicPr>
          <p:cNvPr id="4098" name="Picture 2" descr="Resultado de imagem para amor platonico">
            <a:extLst>
              <a:ext uri="{FF2B5EF4-FFF2-40B4-BE49-F238E27FC236}">
                <a16:creationId xmlns:a16="http://schemas.microsoft.com/office/drawing/2014/main" id="{383BCC70-02DB-4795-B51E-22E6E0336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876" y="322518"/>
            <a:ext cx="1977246" cy="179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mor platonico">
            <a:extLst>
              <a:ext uri="{FF2B5EF4-FFF2-40B4-BE49-F238E27FC236}">
                <a16:creationId xmlns:a16="http://schemas.microsoft.com/office/drawing/2014/main" id="{E79B1C44-9592-4250-9271-8DC08D8D0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866" y="325385"/>
            <a:ext cx="2391142" cy="17933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m para andróginos mito">
            <a:extLst>
              <a:ext uri="{FF2B5EF4-FFF2-40B4-BE49-F238E27FC236}">
                <a16:creationId xmlns:a16="http://schemas.microsoft.com/office/drawing/2014/main" id="{D9CB167F-01A8-4E23-9BFA-A60FD63FD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171" y="1132211"/>
            <a:ext cx="2033475" cy="118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8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8269A02-DAB6-4811-93AE-4F600AC9675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386C5E6-EDDD-4775-BCEA-4EDFD5C81802}"/>
              </a:ext>
            </a:extLst>
          </p:cNvPr>
          <p:cNvPicPr>
            <a:picLocks noGrp="1" noChangeAspect="1"/>
          </p:cNvPicPr>
          <p:nvPr>
            <p:ph idx="1"/>
          </p:nvPr>
        </p:nvPicPr>
        <p:blipFill>
          <a:blip r:embed="rId2"/>
          <a:stretch>
            <a:fillRect/>
          </a:stretch>
        </p:blipFill>
        <p:spPr>
          <a:xfrm>
            <a:off x="0" y="15605"/>
            <a:ext cx="12192000" cy="6842395"/>
          </a:xfrm>
        </p:spPr>
      </p:pic>
    </p:spTree>
    <p:extLst>
      <p:ext uri="{BB962C8B-B14F-4D97-AF65-F5344CB8AC3E}">
        <p14:creationId xmlns:p14="http://schemas.microsoft.com/office/powerpoint/2010/main" val="256929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BECCAF6-E32E-4898-AD16-4CF9531BFC8F}"/>
              </a:ext>
            </a:extLst>
          </p:cNvPr>
          <p:cNvSpPr>
            <a:spLocks noGrp="1"/>
          </p:cNvSpPr>
          <p:nvPr>
            <p:ph type="title"/>
          </p:nvPr>
        </p:nvSpPr>
        <p:spPr>
          <a:xfrm>
            <a:off x="913795" y="163026"/>
            <a:ext cx="10353762" cy="970450"/>
          </a:xfrm>
        </p:spPr>
        <p:style>
          <a:lnRef idx="0">
            <a:scrgbClr r="0" g="0" b="0"/>
          </a:lnRef>
          <a:fillRef idx="1003">
            <a:schemeClr val="dk1"/>
          </a:fillRef>
          <a:effectRef idx="0">
            <a:scrgbClr r="0" g="0" b="0"/>
          </a:effectRef>
          <a:fontRef idx="major"/>
        </p:style>
        <p:txBody>
          <a:bodyPr>
            <a:noAutofit/>
          </a:bodyPr>
          <a:lstStyle/>
          <a:p>
            <a:pPr algn="ctr"/>
            <a:r>
              <a:rPr lang="pt-BR" sz="7200" u="sng" dirty="0">
                <a:solidFill>
                  <a:schemeClr val="tx1">
                    <a:lumMod val="50000"/>
                  </a:schemeClr>
                </a:solidFill>
              </a:rPr>
              <a:t>Teoria</a:t>
            </a:r>
            <a:r>
              <a:rPr lang="pt-BR" sz="7200" dirty="0">
                <a:solidFill>
                  <a:schemeClr val="tx1">
                    <a:lumMod val="50000"/>
                  </a:schemeClr>
                </a:solidFill>
              </a:rPr>
              <a:t> </a:t>
            </a:r>
            <a:r>
              <a:rPr lang="pt-BR" sz="7200" u="sng" dirty="0">
                <a:solidFill>
                  <a:schemeClr val="tx1">
                    <a:lumMod val="50000"/>
                  </a:schemeClr>
                </a:solidFill>
              </a:rPr>
              <a:t>do</a:t>
            </a:r>
            <a:r>
              <a:rPr lang="pt-BR" sz="7200" dirty="0">
                <a:solidFill>
                  <a:schemeClr val="tx1">
                    <a:lumMod val="50000"/>
                  </a:schemeClr>
                </a:solidFill>
              </a:rPr>
              <a:t> </a:t>
            </a:r>
            <a:r>
              <a:rPr lang="pt-BR" sz="7200" u="sng" dirty="0">
                <a:solidFill>
                  <a:schemeClr val="tx1">
                    <a:lumMod val="50000"/>
                  </a:schemeClr>
                </a:solidFill>
              </a:rPr>
              <a:t>filósofo</a:t>
            </a:r>
            <a:r>
              <a:rPr lang="pt-BR" sz="7200" dirty="0">
                <a:solidFill>
                  <a:schemeClr val="tx1">
                    <a:lumMod val="50000"/>
                  </a:schemeClr>
                </a:solidFill>
              </a:rPr>
              <a:t> </a:t>
            </a:r>
            <a:r>
              <a:rPr lang="pt-BR" sz="7200" u="sng" dirty="0">
                <a:solidFill>
                  <a:schemeClr val="tx1">
                    <a:lumMod val="50000"/>
                  </a:schemeClr>
                </a:solidFill>
              </a:rPr>
              <a:t>rei</a:t>
            </a:r>
          </a:p>
        </p:txBody>
      </p:sp>
      <p:sp>
        <p:nvSpPr>
          <p:cNvPr id="6" name="Espaço Reservado para Conteúdo 5">
            <a:extLst>
              <a:ext uri="{FF2B5EF4-FFF2-40B4-BE49-F238E27FC236}">
                <a16:creationId xmlns:a16="http://schemas.microsoft.com/office/drawing/2014/main" id="{C87A2A8D-9636-478F-A52B-BFFDB2CE0691}"/>
              </a:ext>
            </a:extLst>
          </p:cNvPr>
          <p:cNvSpPr>
            <a:spLocks noGrp="1"/>
          </p:cNvSpPr>
          <p:nvPr>
            <p:ph idx="1"/>
          </p:nvPr>
        </p:nvSpPr>
        <p:spPr>
          <a:xfrm>
            <a:off x="186053" y="1446028"/>
            <a:ext cx="11658780" cy="5248946"/>
          </a:xfrm>
          <a:ln>
            <a:solidFill>
              <a:srgbClr val="7030A0"/>
            </a:solidFill>
          </a:ln>
        </p:spPr>
        <p:txBody>
          <a:bodyPr>
            <a:normAutofit lnSpcReduction="10000"/>
          </a:bodyPr>
          <a:lstStyle/>
          <a:p>
            <a:r>
              <a:rPr lang="pt-BR" sz="3600" b="1" dirty="0">
                <a:solidFill>
                  <a:schemeClr val="bg1"/>
                </a:solidFill>
              </a:rPr>
              <a:t>Descontentamento com a “democracia” ateniense.</a:t>
            </a:r>
            <a:endParaRPr lang="pt-BR" sz="3200" dirty="0">
              <a:solidFill>
                <a:schemeClr val="bg1"/>
              </a:solidFill>
            </a:endParaRPr>
          </a:p>
          <a:p>
            <a:pPr lvl="1"/>
            <a:r>
              <a:rPr lang="pt-BR" sz="3200" dirty="0">
                <a:solidFill>
                  <a:schemeClr val="bg1"/>
                </a:solidFill>
              </a:rPr>
              <a:t>Políticos ignorantes e despreparados;</a:t>
            </a:r>
          </a:p>
          <a:p>
            <a:r>
              <a:rPr lang="pt-BR" sz="3600" b="1" dirty="0">
                <a:solidFill>
                  <a:schemeClr val="bg1"/>
                </a:solidFill>
              </a:rPr>
              <a:t>Cidade Ideal: Política ideal.</a:t>
            </a:r>
          </a:p>
          <a:p>
            <a:pPr lvl="1"/>
            <a:r>
              <a:rPr lang="pt-BR" sz="3200" dirty="0">
                <a:solidFill>
                  <a:schemeClr val="bg1"/>
                </a:solidFill>
                <a:sym typeface="Wingdings" panose="05000000000000000000" pitchFamily="2" charset="2"/>
              </a:rPr>
              <a:t>Governante sábio;</a:t>
            </a:r>
          </a:p>
          <a:p>
            <a:r>
              <a:rPr lang="pt-BR" sz="3200" b="1" dirty="0">
                <a:solidFill>
                  <a:schemeClr val="bg1"/>
                </a:solidFill>
                <a:sym typeface="Wingdings" panose="05000000000000000000" pitchFamily="2" charset="2"/>
              </a:rPr>
              <a:t>Método dialético:</a:t>
            </a:r>
          </a:p>
          <a:p>
            <a:pPr lvl="1"/>
            <a:r>
              <a:rPr lang="pt-BR" sz="3200" dirty="0">
                <a:solidFill>
                  <a:schemeClr val="bg1"/>
                </a:solidFill>
                <a:sym typeface="Wingdings" panose="05000000000000000000" pitchFamily="2" charset="2"/>
              </a:rPr>
              <a:t>Combater a retórica;</a:t>
            </a:r>
          </a:p>
          <a:p>
            <a:pPr lvl="1"/>
            <a:r>
              <a:rPr lang="pt-BR" sz="3200" dirty="0">
                <a:solidFill>
                  <a:schemeClr val="bg1"/>
                </a:solidFill>
                <a:sym typeface="Wingdings" panose="05000000000000000000" pitchFamily="2" charset="2"/>
              </a:rPr>
              <a:t>Construção da república;</a:t>
            </a:r>
          </a:p>
          <a:p>
            <a:pPr lvl="1"/>
            <a:r>
              <a:rPr lang="pt-BR" sz="3200" dirty="0">
                <a:solidFill>
                  <a:schemeClr val="bg1"/>
                </a:solidFill>
                <a:sym typeface="Wingdings" panose="05000000000000000000" pitchFamily="2" charset="2"/>
              </a:rPr>
              <a:t>Paideia (sistema educacional);</a:t>
            </a:r>
          </a:p>
          <a:p>
            <a:pPr lvl="1"/>
            <a:endParaRPr lang="pt-BR" sz="2400" dirty="0">
              <a:solidFill>
                <a:srgbClr val="FFFF00"/>
              </a:solidFill>
              <a:sym typeface="Wingdings" panose="05000000000000000000" pitchFamily="2" charset="2"/>
            </a:endParaRPr>
          </a:p>
          <a:p>
            <a:pPr lvl="2"/>
            <a:endParaRPr lang="pt-BR" dirty="0">
              <a:solidFill>
                <a:srgbClr val="FFFF00"/>
              </a:solidFill>
            </a:endParaRPr>
          </a:p>
        </p:txBody>
      </p:sp>
    </p:spTree>
    <p:extLst>
      <p:ext uri="{BB962C8B-B14F-4D97-AF65-F5344CB8AC3E}">
        <p14:creationId xmlns:p14="http://schemas.microsoft.com/office/powerpoint/2010/main" val="2801005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RetrospectVTI">
  <a:themeElements>
    <a:clrScheme name="Brights">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400_TF66722518.potx" id="{C84ED8BD-52E3-4647-BDDE-2D5844B660E5}" vid="{EB3F96B2-70B4-484F-91EE-3CFAE2EECAB5}"/>
    </a:ext>
  </a:extLst>
</a:theme>
</file>

<file path=ppt/theme/theme3.xml><?xml version="1.0" encoding="utf-8"?>
<a:theme xmlns:a="http://schemas.openxmlformats.org/drawingml/2006/main" name="Trilha de Vapor">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TM04033929[[fn=Ardósia]]</Template>
  <TotalTime>1017</TotalTime>
  <Words>1915</Words>
  <Application>Microsoft Office PowerPoint</Application>
  <PresentationFormat>Widescreen</PresentationFormat>
  <Paragraphs>150</Paragraphs>
  <Slides>31</Slides>
  <Notes>0</Notes>
  <HiddenSlides>0</HiddenSlides>
  <MMClips>0</MMClips>
  <ScaleCrop>false</ScaleCrop>
  <HeadingPairs>
    <vt:vector size="6" baseType="variant">
      <vt:variant>
        <vt:lpstr>Fontes usadas</vt:lpstr>
      </vt:variant>
      <vt:variant>
        <vt:i4>11</vt:i4>
      </vt:variant>
      <vt:variant>
        <vt:lpstr>Tema</vt:lpstr>
      </vt:variant>
      <vt:variant>
        <vt:i4>3</vt:i4>
      </vt:variant>
      <vt:variant>
        <vt:lpstr>Títulos de slides</vt:lpstr>
      </vt:variant>
      <vt:variant>
        <vt:i4>31</vt:i4>
      </vt:variant>
    </vt:vector>
  </HeadingPairs>
  <TitlesOfParts>
    <vt:vector size="45" baseType="lpstr">
      <vt:lpstr>SimSun</vt:lpstr>
      <vt:lpstr>Algerian</vt:lpstr>
      <vt:lpstr>Arial</vt:lpstr>
      <vt:lpstr>Calibri</vt:lpstr>
      <vt:lpstr>Calisto MT</vt:lpstr>
      <vt:lpstr>Century Gothic</vt:lpstr>
      <vt:lpstr>Comic Sans MS</vt:lpstr>
      <vt:lpstr>Consolas</vt:lpstr>
      <vt:lpstr>Verdana</vt:lpstr>
      <vt:lpstr>Wingdings</vt:lpstr>
      <vt:lpstr>Wingdings 2</vt:lpstr>
      <vt:lpstr>Ardósia</vt:lpstr>
      <vt:lpstr>RetrospectVTI</vt:lpstr>
      <vt:lpstr>Trilha de Vapor</vt:lpstr>
      <vt:lpstr>FILOSOFIA</vt:lpstr>
      <vt:lpstr>Platão</vt:lpstr>
      <vt:lpstr>Apresentação do PowerPoint</vt:lpstr>
      <vt:lpstr>Teoria das Ideias</vt:lpstr>
      <vt:lpstr>Apresentação do PowerPoint</vt:lpstr>
      <vt:lpstr>Apresentação do PowerPoint</vt:lpstr>
      <vt:lpstr>O AMOR</vt:lpstr>
      <vt:lpstr>Apresentação do PowerPoint</vt:lpstr>
      <vt:lpstr>Teoria do filósofo rei</vt:lpstr>
      <vt:lpstr>Teoria do filósofo rei</vt:lpstr>
      <vt:lpstr>HIERARQUIA SOCIAL: Disposição natural das almas</vt:lpstr>
      <vt:lpstr>Apresentação do PowerPoint</vt:lpstr>
      <vt:lpstr>Apresentação do PowerPoint</vt:lpstr>
      <vt:lpstr>Justiça = Equilíbrio</vt:lpstr>
      <vt:lpstr>Apresentação do PowerPoint</vt:lpstr>
      <vt:lpstr>Apresentação do PowerPoint</vt:lpstr>
      <vt:lpstr>Teoria da Reminiscência</vt:lpstr>
      <vt:lpstr>Apresentação do PowerPoint</vt:lpstr>
      <vt:lpstr>estética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Claudia Frassetto</cp:lastModifiedBy>
  <cp:revision>101</cp:revision>
  <dcterms:created xsi:type="dcterms:W3CDTF">2018-03-19T20:42:34Z</dcterms:created>
  <dcterms:modified xsi:type="dcterms:W3CDTF">2026-04-08T01:47:33Z</dcterms:modified>
</cp:coreProperties>
</file>