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05" r:id="rId2"/>
    <p:sldMasterId id="2147483735" r:id="rId3"/>
  </p:sldMasterIdLst>
  <p:sldIdLst>
    <p:sldId id="256" r:id="rId4"/>
    <p:sldId id="260" r:id="rId5"/>
    <p:sldId id="285" r:id="rId6"/>
    <p:sldId id="258" r:id="rId7"/>
    <p:sldId id="295" r:id="rId8"/>
    <p:sldId id="308" r:id="rId9"/>
    <p:sldId id="296" r:id="rId10"/>
    <p:sldId id="309" r:id="rId11"/>
    <p:sldId id="297" r:id="rId12"/>
    <p:sldId id="266" r:id="rId13"/>
    <p:sldId id="301" r:id="rId14"/>
    <p:sldId id="302" r:id="rId15"/>
    <p:sldId id="303" r:id="rId16"/>
    <p:sldId id="304" r:id="rId17"/>
    <p:sldId id="305" r:id="rId18"/>
    <p:sldId id="306" r:id="rId19"/>
    <p:sldId id="299" r:id="rId20"/>
    <p:sldId id="298" r:id="rId21"/>
    <p:sldId id="281" r:id="rId22"/>
    <p:sldId id="280" r:id="rId23"/>
    <p:sldId id="3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15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8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6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36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5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3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85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9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50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3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8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3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2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02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5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2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2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63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40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4" cy="1828801"/>
          </a:xfrm>
        </p:spPr>
        <p:txBody>
          <a:bodyPr anchor="b">
            <a:normAutofit/>
          </a:bodyPr>
          <a:lstStyle>
            <a:lvl1pPr algn="ctr">
              <a:defRPr sz="53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39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4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9"/>
            <a:ext cx="9590550" cy="1828813"/>
          </a:xfrm>
        </p:spPr>
        <p:txBody>
          <a:bodyPr anchor="b"/>
          <a:lstStyle>
            <a:lvl1pPr algn="ctr">
              <a:defRPr sz="399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72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6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3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734508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6" y="1734508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8" y="1835256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8" y="2380139"/>
            <a:ext cx="4895330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9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07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1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6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66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199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9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7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86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51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0"/>
            <a:ext cx="9302752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7" y="2928258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335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5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6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01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9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55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1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7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6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5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0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6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4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063" rtl="0" eaLnBrk="1" latinLnBrk="0" hangingPunct="1">
        <a:spcBef>
          <a:spcPct val="0"/>
        </a:spcBef>
        <a:buNone/>
        <a:defRPr sz="3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784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692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584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498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399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079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16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526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pngwing.com/pt/free-png-xrxbl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897B5-C874-4E1A-AD3C-4B905552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1500" dirty="0">
                <a:solidFill>
                  <a:srgbClr val="FF3300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FE30D-B5F3-4DD7-B2D0-D276E22D5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Professor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395278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61598-3AE5-4EA1-8FE0-5E57FA01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F6CDAA-281F-465A-8CB6-9DA7BA091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674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E8758-1BE8-4265-B01B-50ACA9DE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E56BE-4BD8-4680-8F82-57740E69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188D7F5-318A-4374-8956-1C7DFF15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5" y="28348"/>
            <a:ext cx="3858615" cy="21704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B28942-38DD-41EC-9431-3CAB321A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7" y="4140606"/>
            <a:ext cx="3421549" cy="25797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A59A2D-12A5-462E-AB9D-FEEAD5A85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547" y="2647335"/>
            <a:ext cx="3188833" cy="3733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225E93-1D3E-404D-947C-DD6C052D1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900" y="476864"/>
            <a:ext cx="2524125" cy="18097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B43533-D3EB-4D33-AAE1-0363762CA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365" y="143182"/>
            <a:ext cx="1869790" cy="25367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2A5E60-2E81-42B0-9F31-D68304BE9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664" y="3058908"/>
            <a:ext cx="2418054" cy="34959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DBE13B-F9C1-4DB6-BAD8-802542E46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1548" y="65292"/>
            <a:ext cx="2120331" cy="28253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A8D545-5498-41ED-8AA3-B58AFEBBC6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77" y="2327771"/>
            <a:ext cx="3421549" cy="16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79485-96B7-4BAD-8036-62F1C086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0A6617-4AE2-495C-814C-302E5434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20343F2D-96FA-407B-9D0F-05FD1870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1" y="1788396"/>
            <a:ext cx="5810629" cy="41661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F115A4-3B9F-432B-BBE0-BBACFE792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51" y="609599"/>
            <a:ext cx="5773502" cy="36084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105372-9FEF-4A75-B8C4-47646DDD5FD9}"/>
              </a:ext>
            </a:extLst>
          </p:cNvPr>
          <p:cNvSpPr txBox="1"/>
          <p:nvPr/>
        </p:nvSpPr>
        <p:spPr>
          <a:xfrm>
            <a:off x="6474031" y="5417403"/>
            <a:ext cx="534954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Algerian" panose="04020705040A02060702" pitchFamily="82" charset="0"/>
              </a:rPr>
              <a:t>EXISTENCIALISMO</a:t>
            </a:r>
          </a:p>
        </p:txBody>
      </p:sp>
    </p:spTree>
    <p:extLst>
      <p:ext uri="{BB962C8B-B14F-4D97-AF65-F5344CB8AC3E}">
        <p14:creationId xmlns:p14="http://schemas.microsoft.com/office/powerpoint/2010/main" val="178553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EFF85-FBFD-4847-8A28-2EB65B76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CCEA5-9DF0-4BFF-9839-6813E663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0254ADDF-B36E-4A71-A1E6-97BDFFC6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80" y="15097"/>
            <a:ext cx="4424120" cy="49990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6AC347-4438-4F93-AF84-046DD655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3765">
            <a:off x="4337545" y="852852"/>
            <a:ext cx="3032074" cy="45481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B93EAA-8E3F-4374-B186-03201508D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7354">
            <a:off x="491571" y="405538"/>
            <a:ext cx="2954347" cy="43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2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1FD1A-1653-4524-AE9E-8412759B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01F162-8062-4189-BFCA-3691C886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81B9CE66-2438-4507-A023-F04F47CB9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5" y="2973101"/>
            <a:ext cx="5174458" cy="38848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C3B701-8A90-4E4D-B928-4BFB786D6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97" y="0"/>
            <a:ext cx="5174458" cy="38848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3DE810-0764-45C1-9383-C69ED29CE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803" y="4203290"/>
            <a:ext cx="1731786" cy="2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C4824-17B8-40E3-B96E-3C592FBB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B27C8-A144-4806-8AED-2443A857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245B1D7A-777B-46E2-9824-3B47D058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68" y="977348"/>
            <a:ext cx="4903304" cy="49033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4AFFFB-3A50-43F4-BE6B-4D76BCDC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14" y="1853646"/>
            <a:ext cx="6389442" cy="33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9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0E855-F8EF-432E-A836-38700463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E9F5562F-D438-4780-AFD3-FA6412E242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86" y="161574"/>
            <a:ext cx="4882227" cy="62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19C008-A825-4C7F-BC34-3CE56755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(UEL) </a:t>
            </a:r>
            <a:r>
              <a:rPr lang="pt-BR" sz="2400" b="1" dirty="0"/>
              <a:t>Sobre a Liberdade Humana, analise os textos a seguir: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i="1" dirty="0"/>
              <a:t>É o que traduzirei dizendo que o homem está condenado a ser livre. Condenado porque não se criou a si próprio; e, no entanto, livre porque, uma vez lançado ao mundo, é responsável por tudo quanto fizer. (SARTRE, Jean-Paul. O existencialismo é um Humanismo.</a:t>
            </a:r>
            <a:r>
              <a:rPr lang="pt-BR" sz="2400" dirty="0"/>
              <a:t> São Paulo: 1973, p. 15.)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dirty="0">
                <a:solidFill>
                  <a:srgbClr val="00B0F0"/>
                </a:solidFill>
              </a:rPr>
              <a:t>Com base no pensamento filosófico de Sartre sobre a liberdade, assinale a alternativa CORRETA.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50"/>
                </a:solidFill>
              </a:rPr>
              <a:t>A) </a:t>
            </a:r>
            <a:r>
              <a:rPr lang="pt-BR" sz="2400" dirty="0"/>
              <a:t>O homem não é, senão o seu projeto, escolha e compromisso.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50"/>
                </a:solidFill>
              </a:rPr>
              <a:t>B) </a:t>
            </a:r>
            <a:r>
              <a:rPr lang="pt-BR" sz="2400" dirty="0"/>
              <a:t>O homem não está condenado à liberdade; ele tem escolha.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50"/>
                </a:solidFill>
              </a:rPr>
              <a:t>C) </a:t>
            </a:r>
            <a:r>
              <a:rPr lang="pt-BR" sz="2400" dirty="0"/>
              <a:t>O homem é livre sem escolha e sem compromisso. 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50"/>
                </a:solidFill>
              </a:rPr>
              <a:t>D) </a:t>
            </a:r>
            <a:r>
              <a:rPr lang="pt-BR" sz="2400" dirty="0"/>
              <a:t>O homem é seu projeto responsável sem escolha. 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50"/>
                </a:solidFill>
              </a:rPr>
              <a:t>E) </a:t>
            </a:r>
            <a:r>
              <a:rPr lang="pt-BR" sz="2400" dirty="0"/>
              <a:t>O homem é responsável e livre sem escolha.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524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9733C5-F749-4FA2-B5D8-DC3D9E87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148857"/>
            <a:ext cx="11844670" cy="65815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200" b="1" dirty="0">
                <a:solidFill>
                  <a:schemeClr val="tx1"/>
                </a:solidFill>
              </a:rPr>
              <a:t>(</a:t>
            </a:r>
            <a:r>
              <a:rPr lang="pt-BR" sz="2200" b="1" dirty="0" err="1">
                <a:solidFill>
                  <a:schemeClr val="tx1"/>
                </a:solidFill>
              </a:rPr>
              <a:t>Unioeste</a:t>
            </a:r>
            <a:r>
              <a:rPr lang="pt-BR" sz="2200" b="1" dirty="0">
                <a:solidFill>
                  <a:schemeClr val="tx1"/>
                </a:solidFill>
              </a:rPr>
              <a:t>) </a:t>
            </a:r>
            <a:r>
              <a:rPr lang="pt-BR" sz="2200" dirty="0">
                <a:solidFill>
                  <a:srgbClr val="FF3300"/>
                </a:solidFill>
              </a:rPr>
              <a:t>“Quando dizemos que o homem se escolhe a si mesmo, queremos dizer que cada um de nós se escolhe a si próprio; mas com isso queremos também dizer que, ao escolher-se a si próprio, ele escolhe todos os homens. Com efeito, não há de nossos atos um sequer que, ao criar o homem que desejamos ser, não crie ao mesmo tempo uma imagem do homem como julgamos que deve ser. Escolher isto ou aquilo é afirmar ao mesmo tempo o valor do que escolhemos, porque nunca podemos escolher o mal, o que escolhemos é sempre o bem, e nada pode ser bom para nós sem que o seja para todos. Se a existência, por outro lado, precede a essência e se quisermos existir, ao mesmo tempo em que construímos a nossa imagem, esta imagem é válida para todos e para a nossa época. Assim, a nossa responsabilidade é muito maior do que poderíamos supor, porque ela envolve toda a humanidade”.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Sartre.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rgbClr val="00B0F0"/>
                </a:solidFill>
              </a:rPr>
              <a:t>Considerando o texto citado e o pensamento sartreano, é INCORRETO afirmar que: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a) </a:t>
            </a:r>
            <a:r>
              <a:rPr lang="pt-BR" sz="2200" dirty="0">
                <a:solidFill>
                  <a:srgbClr val="00B050"/>
                </a:solidFill>
              </a:rPr>
              <a:t>o valor máximo da existência humana é a liberdade, porque o homem é, antes de mais nada, o que tiver projetado ser, estando “condenado a ser livre”.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b) </a:t>
            </a:r>
            <a:r>
              <a:rPr lang="pt-BR" sz="2200" dirty="0">
                <a:solidFill>
                  <a:srgbClr val="00B050"/>
                </a:solidFill>
              </a:rPr>
              <a:t>totalmente posto sob o domínio do que ele é, ao homem é atribuída a total responsabilidade pela sua existência e, sendo responsável por si, é também responsável por todos os homens.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c) </a:t>
            </a:r>
            <a:r>
              <a:rPr lang="pt-BR" sz="2200" dirty="0">
                <a:solidFill>
                  <a:srgbClr val="00B050"/>
                </a:solidFill>
              </a:rPr>
              <a:t>o existencialismo sartreano é uma moral da ação, pois o homem se define pelos seus atos e atos, por excelência, livres, ou seja, o “homem não é nada além do conjunto de seus atos”.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d) </a:t>
            </a:r>
            <a:r>
              <a:rPr lang="pt-BR" sz="2200" dirty="0">
                <a:solidFill>
                  <a:srgbClr val="00B050"/>
                </a:solidFill>
              </a:rPr>
              <a:t>o homem é um “projeto que se vive subjetivamente”, pois há uma natureza humana previamente dada e predefinida, e, portanto, no homem, a essência precede a existência.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e) </a:t>
            </a:r>
            <a:r>
              <a:rPr lang="pt-BR" sz="2200" dirty="0">
                <a:solidFill>
                  <a:srgbClr val="00B050"/>
                </a:solidFill>
              </a:rPr>
              <a:t>por não haver valores preestabelecidos, o homem deve inventá-los através de escolhas livres, e, como escolher é afirmar o valor do que é escolhido, que é sempre o bem, é o homem que, através de suas escolhas livres, atribui sentido a sua existência.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38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58D5D4-B150-4D9E-9BC9-52B58AD1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75" y="160340"/>
            <a:ext cx="11937255" cy="6579841"/>
          </a:xfrm>
        </p:spPr>
        <p:txBody>
          <a:bodyPr>
            <a:normAutofit lnSpcReduction="10000"/>
          </a:bodyPr>
          <a:lstStyle/>
          <a:p>
            <a:pPr marL="36889" indent="0">
              <a:buNone/>
            </a:pPr>
            <a:r>
              <a:rPr lang="pt-BR" sz="2399" dirty="0">
                <a:solidFill>
                  <a:srgbClr val="FF0000"/>
                </a:solidFill>
              </a:rPr>
              <a:t>(Enem) </a:t>
            </a:r>
            <a:r>
              <a:rPr lang="pt-BR" sz="2399" dirty="0">
                <a:solidFill>
                  <a:srgbClr val="FFC000"/>
                </a:solidFill>
              </a:rPr>
              <a:t>Ninguém nasce mulher: torna-se mulher. Nenhum destino biológico, psíquico, econômico define a forma que a fêmea humana assume no seio da sociedade; é o conjunto da civilização que elabora esse produto intermediário entre o macho e o castrado que qualificam o feminino.</a:t>
            </a:r>
          </a:p>
          <a:p>
            <a:pPr marL="36889" indent="0">
              <a:buNone/>
            </a:pPr>
            <a:r>
              <a:rPr lang="pt-BR" sz="2399" dirty="0"/>
              <a:t>BEAUVOIR, S. O segundo sexo. Rio de Janeiro: Nova Fronteira, 1980</a:t>
            </a:r>
          </a:p>
          <a:p>
            <a:pPr marL="0" indent="0">
              <a:buNone/>
            </a:pPr>
            <a:endParaRPr lang="pt-BR" sz="2399" dirty="0"/>
          </a:p>
          <a:p>
            <a:pPr marL="0" indent="0">
              <a:buNone/>
            </a:pPr>
            <a:r>
              <a:rPr lang="pt-BR" sz="2399" dirty="0">
                <a:solidFill>
                  <a:srgbClr val="00B0F0"/>
                </a:solidFill>
              </a:rPr>
              <a:t>Na década de 1960, a proposição de Simone de Beauvoir contribuiu para estruturar um movimento social que teve como marca o(a):</a:t>
            </a:r>
          </a:p>
          <a:p>
            <a:pPr marL="0" indent="0">
              <a:buNone/>
            </a:pPr>
            <a:endParaRPr lang="pt-BR" sz="2399" dirty="0"/>
          </a:p>
          <a:p>
            <a:pPr marL="0" indent="0">
              <a:buNone/>
            </a:pPr>
            <a:r>
              <a:rPr lang="pt-BR" sz="2399" dirty="0"/>
              <a:t>A - </a:t>
            </a:r>
            <a:r>
              <a:rPr lang="pt-BR" sz="2399" dirty="0">
                <a:solidFill>
                  <a:srgbClr val="00B050"/>
                </a:solidFill>
              </a:rPr>
              <a:t>ação do Poder Judiciário para criminalizar a violência sexual.</a:t>
            </a:r>
          </a:p>
          <a:p>
            <a:pPr marL="0" indent="0">
              <a:buNone/>
            </a:pPr>
            <a:r>
              <a:rPr lang="pt-BR" sz="2399" dirty="0">
                <a:solidFill>
                  <a:schemeClr val="tx1"/>
                </a:solidFill>
              </a:rPr>
              <a:t>B - </a:t>
            </a:r>
            <a:r>
              <a:rPr lang="pt-BR" sz="2399" dirty="0">
                <a:solidFill>
                  <a:srgbClr val="00B050"/>
                </a:solidFill>
              </a:rPr>
              <a:t>pressão do Poder Legislativo para impedir a dupla jornada de trabalho.</a:t>
            </a:r>
          </a:p>
          <a:p>
            <a:pPr marL="0" indent="0">
              <a:buNone/>
            </a:pPr>
            <a:r>
              <a:rPr lang="pt-BR" sz="2399" dirty="0">
                <a:solidFill>
                  <a:schemeClr val="tx1"/>
                </a:solidFill>
              </a:rPr>
              <a:t>C - </a:t>
            </a:r>
            <a:r>
              <a:rPr lang="pt-BR" sz="2399" dirty="0">
                <a:solidFill>
                  <a:srgbClr val="00B050"/>
                </a:solidFill>
              </a:rPr>
              <a:t>organização de protestos púbicos para garantir a igualdade de gênero.</a:t>
            </a:r>
          </a:p>
          <a:p>
            <a:pPr marL="0" indent="0">
              <a:buNone/>
            </a:pPr>
            <a:r>
              <a:rPr lang="pt-BR" sz="2399" dirty="0">
                <a:solidFill>
                  <a:schemeClr val="tx1"/>
                </a:solidFill>
              </a:rPr>
              <a:t>D - </a:t>
            </a:r>
            <a:r>
              <a:rPr lang="pt-BR" sz="2399" dirty="0">
                <a:solidFill>
                  <a:srgbClr val="00B050"/>
                </a:solidFill>
              </a:rPr>
              <a:t>oposição de grupos religiosos para impedir os casamento homoafetivos.</a:t>
            </a:r>
          </a:p>
          <a:p>
            <a:pPr marL="0" indent="0">
              <a:buNone/>
            </a:pPr>
            <a:r>
              <a:rPr lang="pt-BR" sz="2399" dirty="0">
                <a:solidFill>
                  <a:schemeClr val="tx1"/>
                </a:solidFill>
              </a:rPr>
              <a:t>E - </a:t>
            </a:r>
            <a:r>
              <a:rPr lang="pt-BR" sz="2399" dirty="0">
                <a:solidFill>
                  <a:srgbClr val="00B050"/>
                </a:solidFill>
              </a:rPr>
              <a:t>estabelecimento de políticas governamentais para promover ações afirmativas.</a:t>
            </a:r>
          </a:p>
          <a:p>
            <a:pPr marL="457063" indent="-457063">
              <a:buAutoNum type="alphaLcParenR"/>
            </a:pP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369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78C26-CB95-4204-BC62-C7576EF1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8243B1D-593C-47B6-9AEE-147F11B9D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57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C4C0E7E-18A2-48A9-9D97-797105A51DA2}"/>
              </a:ext>
            </a:extLst>
          </p:cNvPr>
          <p:cNvSpPr txBox="1"/>
          <p:nvPr/>
        </p:nvSpPr>
        <p:spPr>
          <a:xfrm>
            <a:off x="795130" y="3021496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1"/>
                </a:solidFill>
                <a:latin typeface="Algerian" panose="04020705040A02060702" pitchFamily="82" charset="0"/>
              </a:rPr>
              <a:t>Liberdade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23C77C-A1B1-4B6A-9127-71589FB0A3E8}"/>
              </a:ext>
            </a:extLst>
          </p:cNvPr>
          <p:cNvSpPr txBox="1"/>
          <p:nvPr/>
        </p:nvSpPr>
        <p:spPr>
          <a:xfrm>
            <a:off x="7931182" y="3349343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Algerian" panose="04020705040A02060702" pitchFamily="82" charset="0"/>
              </a:rPr>
              <a:t>Subjetividade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350182-56AF-4AAE-812C-F0CE996FF51C}"/>
              </a:ext>
            </a:extLst>
          </p:cNvPr>
          <p:cNvSpPr txBox="1"/>
          <p:nvPr/>
        </p:nvSpPr>
        <p:spPr>
          <a:xfrm>
            <a:off x="7605206" y="5287616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341975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7E9DE-CB93-436A-9B0E-82F803B2A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6" y="181600"/>
            <a:ext cx="11969142" cy="65904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effectLst/>
              </a:rPr>
              <a:t>(ENEM) — </a:t>
            </a:r>
            <a:r>
              <a:rPr lang="pt-BR" dirty="0">
                <a:solidFill>
                  <a:srgbClr val="FFC000"/>
                </a:solidFill>
                <a:effectLst/>
              </a:rPr>
              <a:t>Diga lá, menina, o que é que você quer ser quando crescer?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Eu quero ser dona de casa atuante ou mulher de milionário.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Dona de casa atuante ou mulher de milionário</a:t>
            </a:r>
          </a:p>
          <a:p>
            <a:pPr marL="0" indent="0" algn="just">
              <a:buNone/>
            </a:pPr>
            <a:r>
              <a:rPr lang="pt-BR" dirty="0">
                <a:effectLst/>
              </a:rPr>
              <a:t>(Jorge Ben Jor).</a:t>
            </a:r>
          </a:p>
          <a:p>
            <a:pPr marL="0" indent="0" algn="just">
              <a:buNone/>
            </a:pPr>
            <a:r>
              <a:rPr lang="pt-BR" dirty="0">
                <a:effectLst/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B050"/>
                </a:solidFill>
                <a:effectLst/>
              </a:rPr>
              <a:t>Na estrofe da letra de Jorge Ben Jor e na imagem acima, pode-se observar um modelo de socialização da mulher, em que a imitação torna-se um ótimo momento de interação infantil de gênero. Sobre as relações de gênero, é correto afirmar: </a:t>
            </a:r>
          </a:p>
          <a:p>
            <a:pPr marL="0" indent="0" algn="just">
              <a:buNone/>
            </a:pPr>
            <a:r>
              <a:rPr lang="pt-BR" dirty="0">
                <a:effectLst/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effectLst/>
              </a:rPr>
              <a:t>a) </a:t>
            </a:r>
            <a:r>
              <a:rPr lang="pt-BR" dirty="0">
                <a:solidFill>
                  <a:srgbClr val="00B0F0"/>
                </a:solidFill>
                <a:effectLst/>
              </a:rPr>
              <a:t>O conceito de gênero se refere às condições de origem psicológicas e biológicas.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effectLst/>
              </a:rPr>
              <a:t>b) </a:t>
            </a:r>
            <a:r>
              <a:rPr lang="pt-BR" dirty="0">
                <a:solidFill>
                  <a:srgbClr val="00B0F0"/>
                </a:solidFill>
                <a:effectLst/>
              </a:rPr>
              <a:t>A discussão sobre a violência doméstica não deve entrar em pauta nas discussões sobre gênero.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effectLst/>
              </a:rPr>
              <a:t>c) </a:t>
            </a:r>
            <a:r>
              <a:rPr lang="pt-BR" dirty="0">
                <a:solidFill>
                  <a:srgbClr val="00B0F0"/>
                </a:solidFill>
                <a:effectLst/>
              </a:rPr>
              <a:t>A desigualdade entre homens e mulheres é historicamente construída, ou seja, não é uma desigualdade natural.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effectLst/>
              </a:rPr>
              <a:t>d) </a:t>
            </a:r>
            <a:r>
              <a:rPr lang="pt-BR" dirty="0">
                <a:solidFill>
                  <a:srgbClr val="00B0F0"/>
                </a:solidFill>
                <a:effectLst/>
              </a:rPr>
              <a:t>A discussão sobre a identidade corporal e a sexualidade feminina não fazem parte das análises sobre questões de gênero.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effectLst/>
              </a:rPr>
              <a:t>e) </a:t>
            </a:r>
            <a:r>
              <a:rPr lang="pt-BR" dirty="0">
                <a:solidFill>
                  <a:srgbClr val="00B0F0"/>
                </a:solidFill>
                <a:effectLst/>
              </a:rPr>
              <a:t>A visão feminina é constantemente romântica, e, por isso, deve-se ater ao direito à maternidade, mas não à igualdade de condições no trabalho.  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7A45F4-6902-4DDB-BE98-E647684E8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99" y="893"/>
            <a:ext cx="2057478" cy="209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B9E3A-842B-4B47-B20A-EE0724C1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tamo junto | Tumblr">
            <a:extLst>
              <a:ext uri="{FF2B5EF4-FFF2-40B4-BE49-F238E27FC236}">
                <a16:creationId xmlns:a16="http://schemas.microsoft.com/office/drawing/2014/main" id="{3394AFD6-674B-4DB8-A991-F94F7C1DC3EF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14" y="2374755"/>
            <a:ext cx="9922306" cy="21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0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BFB33-0B7E-4BF9-B485-6C4EB454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27" y="149730"/>
            <a:ext cx="10027621" cy="1293028"/>
          </a:xfrm>
        </p:spPr>
        <p:txBody>
          <a:bodyPr/>
          <a:lstStyle/>
          <a:p>
            <a:pPr algn="ctr"/>
            <a:r>
              <a:rPr lang="pt-BR" u="sng" dirty="0">
                <a:solidFill>
                  <a:srgbClr val="FF3300"/>
                </a:solidFill>
                <a:latin typeface="Algerian" panose="04020705040A02060702" pitchFamily="82" charset="0"/>
              </a:rPr>
              <a:t>Principais</a:t>
            </a:r>
            <a:r>
              <a:rPr lang="pt-BR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rgbClr val="FF3300"/>
                </a:solidFill>
                <a:latin typeface="Algerian" panose="04020705040A02060702" pitchFamily="82" charset="0"/>
              </a:rPr>
              <a:t>pensadores</a:t>
            </a:r>
            <a:r>
              <a:rPr lang="pt-BR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rgbClr val="FF3300"/>
                </a:solidFill>
                <a:latin typeface="Algerian" panose="04020705040A02060702" pitchFamily="82" charset="0"/>
              </a:rPr>
              <a:t>existencialistas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59AFFE-533F-4842-A87B-62D5D515F9E6}"/>
              </a:ext>
            </a:extLst>
          </p:cNvPr>
          <p:cNvSpPr/>
          <p:nvPr/>
        </p:nvSpPr>
        <p:spPr>
          <a:xfrm>
            <a:off x="29427" y="3019908"/>
            <a:ext cx="2415598" cy="6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soren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kierkegaard</a:t>
            </a:r>
            <a:endParaRPr kumimoji="0" lang="pt-BR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DDAD96D-6CA9-4DFE-A97E-8F600451C0A0}"/>
              </a:ext>
            </a:extLst>
          </p:cNvPr>
          <p:cNvSpPr/>
          <p:nvPr/>
        </p:nvSpPr>
        <p:spPr>
          <a:xfrm>
            <a:off x="1056698" y="6222067"/>
            <a:ext cx="2415598" cy="6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Merleau-ponty</a:t>
            </a:r>
            <a:endParaRPr kumimoji="0" lang="pt-BR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1030" name="Picture 6" descr="FATE - Social Media 360 degrees">
            <a:extLst>
              <a:ext uri="{FF2B5EF4-FFF2-40B4-BE49-F238E27FC236}">
                <a16:creationId xmlns:a16="http://schemas.microsoft.com/office/drawing/2014/main" id="{9B338F54-32FE-4475-9EE6-27D37BA3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78" y="1686212"/>
            <a:ext cx="3620019" cy="31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27FC178-4F69-448C-B03A-0A7CCDBFE0A7}"/>
              </a:ext>
            </a:extLst>
          </p:cNvPr>
          <p:cNvSpPr/>
          <p:nvPr/>
        </p:nvSpPr>
        <p:spPr>
          <a:xfrm>
            <a:off x="3663688" y="4853729"/>
            <a:ext cx="2415598" cy="6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Heidegger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1034" name="Picture 10" descr="Jean Paul-Sartre">
            <a:extLst>
              <a:ext uri="{FF2B5EF4-FFF2-40B4-BE49-F238E27FC236}">
                <a16:creationId xmlns:a16="http://schemas.microsoft.com/office/drawing/2014/main" id="{C03FE29D-F178-49FC-8EDA-0538CDF4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502" y="3612536"/>
            <a:ext cx="2455137" cy="24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A3A013B-348C-450D-8AAA-F63DDB897051}"/>
              </a:ext>
            </a:extLst>
          </p:cNvPr>
          <p:cNvSpPr/>
          <p:nvPr/>
        </p:nvSpPr>
        <p:spPr>
          <a:xfrm>
            <a:off x="8898041" y="6224723"/>
            <a:ext cx="2415598" cy="6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sartre</a:t>
            </a:r>
            <a:endParaRPr kumimoji="0" lang="pt-BR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1044" name="Picture 20" descr="La angustia | No te comas tu vida">
            <a:extLst>
              <a:ext uri="{FF2B5EF4-FFF2-40B4-BE49-F238E27FC236}">
                <a16:creationId xmlns:a16="http://schemas.microsoft.com/office/drawing/2014/main" id="{352921B7-8CC5-44AC-95A6-D8AA1962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" y="49780"/>
            <a:ext cx="2242667" cy="28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mone-de-beauvoir - Aliança Francesa de São Paulo">
            <a:extLst>
              <a:ext uri="{FF2B5EF4-FFF2-40B4-BE49-F238E27FC236}">
                <a16:creationId xmlns:a16="http://schemas.microsoft.com/office/drawing/2014/main" id="{AE72A395-ED24-4D38-B0DF-4E33C8C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26" y="30462"/>
            <a:ext cx="2455138" cy="2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51E905B-BC23-4EEA-B2CA-88303BA5B393}"/>
              </a:ext>
            </a:extLst>
          </p:cNvPr>
          <p:cNvSpPr/>
          <p:nvPr/>
        </p:nvSpPr>
        <p:spPr>
          <a:xfrm>
            <a:off x="9660726" y="2597612"/>
            <a:ext cx="2415598" cy="814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simone</a:t>
            </a: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de </a:t>
            </a:r>
            <a:r>
              <a:rPr kumimoji="0" lang="pt-B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beauvoir</a:t>
            </a:r>
            <a:endParaRPr kumimoji="0" lang="pt-BR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3" name="Picture 4" descr="Merleau-Ponty, Maurice | Internet Encyclopedia of Philosophy">
            <a:extLst>
              <a:ext uri="{FF2B5EF4-FFF2-40B4-BE49-F238E27FC236}">
                <a16:creationId xmlns:a16="http://schemas.microsoft.com/office/drawing/2014/main" id="{D92DC871-18DA-4612-9BF5-1E027D0C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0" y="4038862"/>
            <a:ext cx="2412716" cy="20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0A59B3A-7C5A-4780-9430-F20DCA56721D}"/>
              </a:ext>
            </a:extLst>
          </p:cNvPr>
          <p:cNvSpPr/>
          <p:nvPr/>
        </p:nvSpPr>
        <p:spPr>
          <a:xfrm>
            <a:off x="6250788" y="4853729"/>
            <a:ext cx="2415598" cy="6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CAMUS</a:t>
            </a:r>
          </a:p>
        </p:txBody>
      </p:sp>
      <p:pic>
        <p:nvPicPr>
          <p:cNvPr id="1026" name="Picture 2" descr="Les 500 meilleurs livres choisis par les internautes">
            <a:extLst>
              <a:ext uri="{FF2B5EF4-FFF2-40B4-BE49-F238E27FC236}">
                <a16:creationId xmlns:a16="http://schemas.microsoft.com/office/drawing/2014/main" id="{246BD1AB-48BC-AB67-B261-2B2A580C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83" y="1958685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1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0C795-7BFD-42C6-9409-01AB5EDE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433498-D9FD-43C6-9729-2D8A0DE23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2253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D34485-D9AB-4A47-ABD5-651403F4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86" y="4286250"/>
            <a:ext cx="1781175" cy="25717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5CE71F-133F-4F1B-B88F-4D13935B9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924" y="0"/>
            <a:ext cx="1864124" cy="28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67C2592-37C7-4C85-BF2A-C22362FE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573" y="4612098"/>
            <a:ext cx="2137477" cy="2137477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565B25-BB60-472D-8F2F-5AE2BBEBD8A3}"/>
              </a:ext>
            </a:extLst>
          </p:cNvPr>
          <p:cNvSpPr txBox="1"/>
          <p:nvPr/>
        </p:nvSpPr>
        <p:spPr>
          <a:xfrm>
            <a:off x="1977166" y="33743"/>
            <a:ext cx="8316700" cy="646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“A existência precede a essência”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14DD35-E761-4806-989A-3396CBFAB097}"/>
              </a:ext>
            </a:extLst>
          </p:cNvPr>
          <p:cNvSpPr txBox="1"/>
          <p:nvPr/>
        </p:nvSpPr>
        <p:spPr>
          <a:xfrm>
            <a:off x="2484585" y="754824"/>
            <a:ext cx="6647974" cy="120032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“O homem é o ser pelo qual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nada veio ao mundo”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945C96-C196-4830-8D08-B4B845DD6ED4}"/>
              </a:ext>
            </a:extLst>
          </p:cNvPr>
          <p:cNvSpPr txBox="1"/>
          <p:nvPr/>
        </p:nvSpPr>
        <p:spPr>
          <a:xfrm>
            <a:off x="1998907" y="4102105"/>
            <a:ext cx="7517218" cy="120032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“O homem está condenado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 ser livre”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640418-1080-40DF-8368-4F66E67419CC}"/>
              </a:ext>
            </a:extLst>
          </p:cNvPr>
          <p:cNvSpPr txBox="1"/>
          <p:nvPr/>
        </p:nvSpPr>
        <p:spPr>
          <a:xfrm>
            <a:off x="3547991" y="5461020"/>
            <a:ext cx="4560864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Escolha </a:t>
            </a:r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 Angústia</a:t>
            </a:r>
            <a:endParaRPr lang="pt-BR" sz="36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0ABD9B-7DF6-447F-B41C-2C1863448280}"/>
              </a:ext>
            </a:extLst>
          </p:cNvPr>
          <p:cNvSpPr txBox="1"/>
          <p:nvPr/>
        </p:nvSpPr>
        <p:spPr>
          <a:xfrm>
            <a:off x="5074380" y="6191209"/>
            <a:ext cx="1346844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Má-fé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7AE82C-53FD-44BF-AFA7-71367C4CA6FF}"/>
              </a:ext>
            </a:extLst>
          </p:cNvPr>
          <p:cNvSpPr txBox="1"/>
          <p:nvPr/>
        </p:nvSpPr>
        <p:spPr>
          <a:xfrm>
            <a:off x="3098680" y="2029688"/>
            <a:ext cx="5298245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Não há um determinismo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0DAE2EA-8D7C-414B-A046-BD3EF8DB965D}"/>
              </a:ext>
            </a:extLst>
          </p:cNvPr>
          <p:cNvSpPr txBox="1"/>
          <p:nvPr/>
        </p:nvSpPr>
        <p:spPr>
          <a:xfrm>
            <a:off x="2250434" y="2781321"/>
            <a:ext cx="7155978" cy="120032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“O existencialismo é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um humanismo”</a:t>
            </a:r>
          </a:p>
        </p:txBody>
      </p:sp>
    </p:spTree>
    <p:extLst>
      <p:ext uri="{BB962C8B-B14F-4D97-AF65-F5344CB8AC3E}">
        <p14:creationId xmlns:p14="http://schemas.microsoft.com/office/powerpoint/2010/main" val="9167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9CA10-F4D7-4628-9268-5323AF70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Não importa o que fizeram com você. O... Jean Paul Sartre - Pensador">
            <a:extLst>
              <a:ext uri="{FF2B5EF4-FFF2-40B4-BE49-F238E27FC236}">
                <a16:creationId xmlns:a16="http://schemas.microsoft.com/office/drawing/2014/main" id="{1507EA2D-F153-4BB4-B5BD-C6BFFE953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1499"/>
            <a:ext cx="11893827" cy="64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53DD1-81C0-40CD-9BE1-C1B10F38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B4D4A2-D6DA-4695-B7F8-34EF1FC11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2112"/>
            <a:ext cx="12192000" cy="464866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3D51E1-B437-4A1A-A34B-F98A5D10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06" y="4252265"/>
            <a:ext cx="2585666" cy="2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F688D-7477-1E74-E996-57A57350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A0CB05-AA6B-C7C2-BEFA-510BBCE7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 inferno são os outros – Josadak Marçola">
            <a:extLst>
              <a:ext uri="{FF2B5EF4-FFF2-40B4-BE49-F238E27FC236}">
                <a16:creationId xmlns:a16="http://schemas.microsoft.com/office/drawing/2014/main" id="{BFFBD913-B07E-1424-DFAC-401D5E12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7" y="205823"/>
            <a:ext cx="11513654" cy="64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6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0E855-F8EF-432E-A836-38700463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E9F5562F-D438-4780-AFD3-FA6412E242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86" y="161574"/>
            <a:ext cx="4882227" cy="62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392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3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982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SimSun</vt:lpstr>
      <vt:lpstr>Algerian</vt:lpstr>
      <vt:lpstr>Arial</vt:lpstr>
      <vt:lpstr>Calisto MT</vt:lpstr>
      <vt:lpstr>Century Gothic</vt:lpstr>
      <vt:lpstr>Wingdings 2</vt:lpstr>
      <vt:lpstr>Trilha de Vapor</vt:lpstr>
      <vt:lpstr>Malha</vt:lpstr>
      <vt:lpstr>Ardósia</vt:lpstr>
      <vt:lpstr>filosofia</vt:lpstr>
      <vt:lpstr>Apresentação do PowerPoint</vt:lpstr>
      <vt:lpstr>Principais pensadores existencialistas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Claudia Frassetto</cp:lastModifiedBy>
  <cp:revision>55</cp:revision>
  <dcterms:created xsi:type="dcterms:W3CDTF">2018-08-28T02:57:01Z</dcterms:created>
  <dcterms:modified xsi:type="dcterms:W3CDTF">2025-10-20T18:35:52Z</dcterms:modified>
</cp:coreProperties>
</file>