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sldIdLst>
    <p:sldId id="256" r:id="rId2"/>
    <p:sldId id="258" r:id="rId3"/>
    <p:sldId id="259" r:id="rId4"/>
    <p:sldId id="260" r:id="rId5"/>
    <p:sldId id="284" r:id="rId6"/>
    <p:sldId id="262" r:id="rId7"/>
    <p:sldId id="311" r:id="rId8"/>
    <p:sldId id="283" r:id="rId9"/>
    <p:sldId id="261" r:id="rId10"/>
    <p:sldId id="281" r:id="rId11"/>
    <p:sldId id="268" r:id="rId12"/>
    <p:sldId id="269" r:id="rId13"/>
    <p:sldId id="315" r:id="rId14"/>
    <p:sldId id="309" r:id="rId15"/>
    <p:sldId id="310" r:id="rId16"/>
    <p:sldId id="265" r:id="rId17"/>
    <p:sldId id="274" r:id="rId18"/>
    <p:sldId id="312" r:id="rId19"/>
    <p:sldId id="276" r:id="rId20"/>
    <p:sldId id="277" r:id="rId21"/>
    <p:sldId id="278" r:id="rId22"/>
    <p:sldId id="313" r:id="rId23"/>
    <p:sldId id="314" r:id="rId24"/>
    <p:sldId id="275" r:id="rId25"/>
    <p:sldId id="28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4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pt-BR"/>
              <a:t>Clique para editar o título Mestre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195186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B61BEF0D-F0BB-DE4B-95CE-6DB70DBA9567}" type="datetimeFigureOut">
              <a:rPr lang="en-US" smtClean="0"/>
              <a:pPr/>
              <a:t>3/6/2023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770086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pt-BR"/>
              <a:t>Clique para editar o título Mestre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B61BEF0D-F0BB-DE4B-95CE-6DB70DBA9567}" type="datetimeFigureOut">
              <a:rPr lang="en-US" smtClean="0"/>
              <a:pPr/>
              <a:t>3/6/2023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758386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pt-BR"/>
              <a:t>Clique para editar o título Mestre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B61BEF0D-F0BB-DE4B-95CE-6DB70DBA9567}" type="datetimeFigureOut">
              <a:rPr lang="en-US" smtClean="0"/>
              <a:pPr/>
              <a:t>3/6/2023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85093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pt-BR"/>
              <a:t>Clique para editar o título Mestre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B61BEF0D-F0BB-DE4B-95CE-6DB70DBA9567}" type="datetimeFigureOut">
              <a:rPr lang="en-US" smtClean="0"/>
              <a:pPr/>
              <a:t>3/6/2023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660820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pt-BR"/>
              <a:t>Clique para editar o título Mestre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3" name="Date Placeholder 2"/>
          <p:cNvSpPr>
            <a:spLocks noGrp="1"/>
          </p:cNvSpPr>
          <p:nvPr>
            <p:ph type="dt" sz="half" idx="10"/>
          </p:nvPr>
        </p:nvSpPr>
        <p:spPr/>
        <p:txBody>
          <a:bodyPr/>
          <a:lstStyle/>
          <a:p>
            <a:fld id="{B61BEF0D-F0BB-DE4B-95CE-6DB70DBA9567}" type="datetimeFigureOut">
              <a:rPr lang="en-US" smtClean="0"/>
              <a:pPr/>
              <a:t>3/6/2023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664656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pt-BR"/>
              <a:t>Clique para editar o título Mestre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3" name="Date Placeholder 2"/>
          <p:cNvSpPr>
            <a:spLocks noGrp="1"/>
          </p:cNvSpPr>
          <p:nvPr>
            <p:ph type="dt" sz="half" idx="10"/>
          </p:nvPr>
        </p:nvSpPr>
        <p:spPr/>
        <p:txBody>
          <a:bodyPr/>
          <a:lstStyle/>
          <a:p>
            <a:fld id="{B61BEF0D-F0BB-DE4B-95CE-6DB70DBA9567}" type="datetimeFigureOut">
              <a:rPr lang="en-US" smtClean="0"/>
              <a:pPr/>
              <a:t>3/6/2023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48923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9737086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pt-BR"/>
              <a:t>Clique para editar o título Mestre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758241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146422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3/6/2023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754469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016591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938910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619589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263088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pt-BR"/>
              <a:t>Clique para editar o título Mestre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B61BEF0D-F0BB-DE4B-95CE-6DB70DBA9567}" type="datetimeFigureOut">
              <a:rPr lang="en-US" smtClean="0"/>
              <a:pPr/>
              <a:t>3/6/2023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45827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B61BEF0D-F0BB-DE4B-95CE-6DB70DBA9567}" type="datetimeFigureOut">
              <a:rPr lang="en-US" smtClean="0"/>
              <a:pPr/>
              <a:t>3/6/2023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114584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B61BEF0D-F0BB-DE4B-95CE-6DB70DBA9567}" type="datetimeFigureOut">
              <a:rPr lang="en-US" smtClean="0"/>
              <a:pPr/>
              <a:t>3/6/2023</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899442291"/>
      </p:ext>
    </p:extLst>
  </p:cSld>
  <p:clrMap bg1="dk1" tx1="lt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7.jpg"/><Relationship Id="rId1" Type="http://schemas.openxmlformats.org/officeDocument/2006/relationships/slideLayout" Target="../slideLayouts/slideLayout4.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DCEC53-804A-4945-9B4D-FF7613A754D1}"/>
              </a:ext>
            </a:extLst>
          </p:cNvPr>
          <p:cNvSpPr>
            <a:spLocks noGrp="1"/>
          </p:cNvSpPr>
          <p:nvPr>
            <p:ph type="ctrTitle"/>
          </p:nvPr>
        </p:nvSpPr>
        <p:spPr/>
        <p:style>
          <a:lnRef idx="0">
            <a:scrgbClr r="0" g="0" b="0"/>
          </a:lnRef>
          <a:fillRef idx="1003">
            <a:schemeClr val="dk1"/>
          </a:fillRef>
          <a:effectRef idx="0">
            <a:scrgbClr r="0" g="0" b="0"/>
          </a:effectRef>
          <a:fontRef idx="major"/>
        </p:style>
        <p:txBody>
          <a:bodyPr>
            <a:normAutofit/>
          </a:bodyPr>
          <a:lstStyle/>
          <a:p>
            <a:pPr algn="ctr"/>
            <a:r>
              <a:rPr lang="pt-BR" sz="8800" b="1" u="sng" dirty="0">
                <a:solidFill>
                  <a:schemeClr val="tx1">
                    <a:lumMod val="50000"/>
                  </a:schemeClr>
                </a:solidFill>
              </a:rPr>
              <a:t>FILOSOFIA</a:t>
            </a:r>
          </a:p>
        </p:txBody>
      </p:sp>
      <p:sp>
        <p:nvSpPr>
          <p:cNvPr id="3" name="Subtítulo 2">
            <a:extLst>
              <a:ext uri="{FF2B5EF4-FFF2-40B4-BE49-F238E27FC236}">
                <a16:creationId xmlns:a16="http://schemas.microsoft.com/office/drawing/2014/main" id="{9B04550D-6D13-451F-B5FB-18787D769D99}"/>
              </a:ext>
            </a:extLst>
          </p:cNvPr>
          <p:cNvSpPr>
            <a:spLocks noGrp="1"/>
          </p:cNvSpPr>
          <p:nvPr>
            <p:ph type="subTitle" idx="1"/>
          </p:nvPr>
        </p:nvSpPr>
        <p:spPr/>
        <p:style>
          <a:lnRef idx="0">
            <a:scrgbClr r="0" g="0" b="0"/>
          </a:lnRef>
          <a:fillRef idx="1003">
            <a:schemeClr val="dk1"/>
          </a:fillRef>
          <a:effectRef idx="0">
            <a:scrgbClr r="0" g="0" b="0"/>
          </a:effectRef>
          <a:fontRef idx="major"/>
        </p:style>
        <p:txBody>
          <a:bodyPr/>
          <a:lstStyle/>
          <a:p>
            <a:pPr algn="ctr"/>
            <a:r>
              <a:rPr lang="pt-BR" dirty="0"/>
              <a:t>Professor: Alexandre Luiz Zeni</a:t>
            </a:r>
          </a:p>
        </p:txBody>
      </p:sp>
    </p:spTree>
    <p:extLst>
      <p:ext uri="{BB962C8B-B14F-4D97-AF65-F5344CB8AC3E}">
        <p14:creationId xmlns:p14="http://schemas.microsoft.com/office/powerpoint/2010/main" val="2788631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28269A02-DAB6-4811-93AE-4F600AC96755}"/>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D386C5E6-EDDD-4775-BCEA-4EDFD5C81802}"/>
              </a:ext>
            </a:extLst>
          </p:cNvPr>
          <p:cNvPicPr>
            <a:picLocks noGrp="1" noChangeAspect="1"/>
          </p:cNvPicPr>
          <p:nvPr>
            <p:ph idx="1"/>
          </p:nvPr>
        </p:nvPicPr>
        <p:blipFill>
          <a:blip r:embed="rId2"/>
          <a:stretch>
            <a:fillRect/>
          </a:stretch>
        </p:blipFill>
        <p:spPr>
          <a:xfrm>
            <a:off x="0" y="15605"/>
            <a:ext cx="12192000" cy="6842395"/>
          </a:xfrm>
        </p:spPr>
      </p:pic>
    </p:spTree>
    <p:extLst>
      <p:ext uri="{BB962C8B-B14F-4D97-AF65-F5344CB8AC3E}">
        <p14:creationId xmlns:p14="http://schemas.microsoft.com/office/powerpoint/2010/main" val="2569290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3E440D-13BD-438D-B428-36D13E6BC66E}"/>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0DCE2C36-F5E7-48B0-9835-CB8034EE5BA6}"/>
              </a:ext>
            </a:extLst>
          </p:cNvPr>
          <p:cNvPicPr>
            <a:picLocks noGrp="1" noChangeAspect="1"/>
          </p:cNvPicPr>
          <p:nvPr>
            <p:ph idx="1"/>
          </p:nvPr>
        </p:nvPicPr>
        <p:blipFill>
          <a:blip r:embed="rId2"/>
          <a:stretch>
            <a:fillRect/>
          </a:stretch>
        </p:blipFill>
        <p:spPr>
          <a:xfrm>
            <a:off x="0" y="0"/>
            <a:ext cx="12192000" cy="6858000"/>
          </a:xfrm>
        </p:spPr>
      </p:pic>
    </p:spTree>
    <p:extLst>
      <p:ext uri="{BB962C8B-B14F-4D97-AF65-F5344CB8AC3E}">
        <p14:creationId xmlns:p14="http://schemas.microsoft.com/office/powerpoint/2010/main" val="804466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666440-ADE1-458E-B960-BEF5B9EE7A60}"/>
              </a:ext>
            </a:extLst>
          </p:cNvPr>
          <p:cNvSpPr>
            <a:spLocks noGrp="1"/>
          </p:cNvSpPr>
          <p:nvPr>
            <p:ph type="title"/>
          </p:nvPr>
        </p:nvSpPr>
        <p:spPr>
          <a:xfrm>
            <a:off x="913795" y="222120"/>
            <a:ext cx="10353762" cy="1357930"/>
          </a:xfrm>
        </p:spPr>
        <p:style>
          <a:lnRef idx="0">
            <a:scrgbClr r="0" g="0" b="0"/>
          </a:lnRef>
          <a:fillRef idx="1003">
            <a:schemeClr val="dk1"/>
          </a:fillRef>
          <a:effectRef idx="0">
            <a:scrgbClr r="0" g="0" b="0"/>
          </a:effectRef>
          <a:fontRef idx="major"/>
        </p:style>
        <p:txBody>
          <a:bodyPr>
            <a:normAutofit/>
          </a:bodyPr>
          <a:lstStyle/>
          <a:p>
            <a:pPr algn="ctr"/>
            <a:r>
              <a:rPr lang="pt-BR" sz="6000" u="sng" dirty="0">
                <a:solidFill>
                  <a:schemeClr val="tx1">
                    <a:lumMod val="50000"/>
                  </a:schemeClr>
                </a:solidFill>
              </a:rPr>
              <a:t>Teoria</a:t>
            </a:r>
            <a:r>
              <a:rPr lang="pt-BR" sz="6000" dirty="0">
                <a:solidFill>
                  <a:schemeClr val="tx1">
                    <a:lumMod val="50000"/>
                  </a:schemeClr>
                </a:solidFill>
              </a:rPr>
              <a:t> </a:t>
            </a:r>
            <a:r>
              <a:rPr lang="pt-BR" sz="6000" u="sng" dirty="0">
                <a:solidFill>
                  <a:schemeClr val="tx1">
                    <a:lumMod val="50000"/>
                  </a:schemeClr>
                </a:solidFill>
              </a:rPr>
              <a:t>da</a:t>
            </a:r>
            <a:r>
              <a:rPr lang="pt-BR" sz="6000" dirty="0">
                <a:solidFill>
                  <a:schemeClr val="tx1">
                    <a:lumMod val="50000"/>
                  </a:schemeClr>
                </a:solidFill>
              </a:rPr>
              <a:t> </a:t>
            </a:r>
            <a:r>
              <a:rPr lang="pt-BR" sz="6000" u="sng" dirty="0">
                <a:solidFill>
                  <a:schemeClr val="tx1">
                    <a:lumMod val="50000"/>
                  </a:schemeClr>
                </a:solidFill>
              </a:rPr>
              <a:t>reminiscência</a:t>
            </a:r>
          </a:p>
        </p:txBody>
      </p:sp>
      <p:sp>
        <p:nvSpPr>
          <p:cNvPr id="3" name="Espaço Reservado para Conteúdo 2">
            <a:extLst>
              <a:ext uri="{FF2B5EF4-FFF2-40B4-BE49-F238E27FC236}">
                <a16:creationId xmlns:a16="http://schemas.microsoft.com/office/drawing/2014/main" id="{7DA99CA0-6188-4EE3-A147-973A3CB835E9}"/>
              </a:ext>
            </a:extLst>
          </p:cNvPr>
          <p:cNvSpPr>
            <a:spLocks noGrp="1"/>
          </p:cNvSpPr>
          <p:nvPr>
            <p:ph idx="1"/>
          </p:nvPr>
        </p:nvSpPr>
        <p:spPr>
          <a:xfrm>
            <a:off x="685801" y="2142067"/>
            <a:ext cx="10131425" cy="4537029"/>
          </a:xfrm>
        </p:spPr>
        <p:txBody>
          <a:bodyPr/>
          <a:lstStyle/>
          <a:p>
            <a:r>
              <a:rPr lang="pt-BR" sz="2800" dirty="0">
                <a:solidFill>
                  <a:srgbClr val="FFFF00"/>
                </a:solidFill>
              </a:rPr>
              <a:t>Teoria das ideias:</a:t>
            </a:r>
          </a:p>
          <a:p>
            <a:pPr lvl="1"/>
            <a:r>
              <a:rPr lang="pt-BR" sz="2400" dirty="0"/>
              <a:t>Mundo Sensível;</a:t>
            </a:r>
          </a:p>
          <a:p>
            <a:pPr lvl="1"/>
            <a:r>
              <a:rPr lang="pt-BR" sz="2400" dirty="0"/>
              <a:t>Mundo Inteligível; </a:t>
            </a:r>
          </a:p>
          <a:p>
            <a:r>
              <a:rPr lang="pt-BR" sz="2800" dirty="0">
                <a:solidFill>
                  <a:srgbClr val="FFFF00"/>
                </a:solidFill>
              </a:rPr>
              <a:t>Homem:</a:t>
            </a:r>
          </a:p>
          <a:p>
            <a:pPr lvl="1"/>
            <a:r>
              <a:rPr lang="pt-BR" sz="2400" dirty="0"/>
              <a:t>Corpo (Perecível);</a:t>
            </a:r>
          </a:p>
          <a:p>
            <a:pPr lvl="1"/>
            <a:r>
              <a:rPr lang="pt-BR" sz="2400" dirty="0"/>
              <a:t>Alma (Imortal);</a:t>
            </a:r>
            <a:endParaRPr lang="pt-BR" dirty="0"/>
          </a:p>
        </p:txBody>
      </p:sp>
      <p:sp>
        <p:nvSpPr>
          <p:cNvPr id="4" name="Triângulo isósceles 3">
            <a:extLst>
              <a:ext uri="{FF2B5EF4-FFF2-40B4-BE49-F238E27FC236}">
                <a16:creationId xmlns:a16="http://schemas.microsoft.com/office/drawing/2014/main" id="{DB931B1E-E350-45AC-98B1-E67239A725D3}"/>
              </a:ext>
            </a:extLst>
          </p:cNvPr>
          <p:cNvSpPr/>
          <p:nvPr/>
        </p:nvSpPr>
        <p:spPr>
          <a:xfrm>
            <a:off x="4015409" y="2700131"/>
            <a:ext cx="3154548" cy="2819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CaixaDeTexto 4">
            <a:extLst>
              <a:ext uri="{FF2B5EF4-FFF2-40B4-BE49-F238E27FC236}">
                <a16:creationId xmlns:a16="http://schemas.microsoft.com/office/drawing/2014/main" id="{240B8EE0-4EEF-4330-98D8-5174B353B657}"/>
              </a:ext>
            </a:extLst>
          </p:cNvPr>
          <p:cNvSpPr txBox="1"/>
          <p:nvPr/>
        </p:nvSpPr>
        <p:spPr>
          <a:xfrm rot="18083912">
            <a:off x="3770620" y="3729914"/>
            <a:ext cx="1680179" cy="369332"/>
          </a:xfrm>
          <a:prstGeom prst="rect">
            <a:avLst/>
          </a:prstGeom>
          <a:noFill/>
          <a:ln>
            <a:solidFill>
              <a:schemeClr val="accent1"/>
            </a:solidFill>
          </a:ln>
        </p:spPr>
        <p:txBody>
          <a:bodyPr wrap="square" rtlCol="0">
            <a:spAutoFit/>
          </a:bodyPr>
          <a:lstStyle/>
          <a:p>
            <a:pPr algn="ctr"/>
            <a:r>
              <a:rPr lang="pt-BR" b="1" dirty="0"/>
              <a:t>Verdade</a:t>
            </a:r>
          </a:p>
        </p:txBody>
      </p:sp>
      <p:sp>
        <p:nvSpPr>
          <p:cNvPr id="6" name="CaixaDeTexto 5">
            <a:extLst>
              <a:ext uri="{FF2B5EF4-FFF2-40B4-BE49-F238E27FC236}">
                <a16:creationId xmlns:a16="http://schemas.microsoft.com/office/drawing/2014/main" id="{7F7D4A51-73B0-4B89-900F-4CCD6E2CA66A}"/>
              </a:ext>
            </a:extLst>
          </p:cNvPr>
          <p:cNvSpPr txBox="1"/>
          <p:nvPr/>
        </p:nvSpPr>
        <p:spPr>
          <a:xfrm rot="3632396">
            <a:off x="5697273" y="3578087"/>
            <a:ext cx="1722783" cy="369332"/>
          </a:xfrm>
          <a:prstGeom prst="rect">
            <a:avLst/>
          </a:prstGeom>
          <a:noFill/>
          <a:ln>
            <a:solidFill>
              <a:schemeClr val="accent1"/>
            </a:solidFill>
          </a:ln>
        </p:spPr>
        <p:txBody>
          <a:bodyPr wrap="square" rtlCol="0">
            <a:spAutoFit/>
          </a:bodyPr>
          <a:lstStyle/>
          <a:p>
            <a:pPr algn="ctr"/>
            <a:r>
              <a:rPr lang="pt-BR" dirty="0"/>
              <a:t>Belo</a:t>
            </a:r>
          </a:p>
        </p:txBody>
      </p:sp>
      <p:sp>
        <p:nvSpPr>
          <p:cNvPr id="7" name="CaixaDeTexto 6">
            <a:extLst>
              <a:ext uri="{FF2B5EF4-FFF2-40B4-BE49-F238E27FC236}">
                <a16:creationId xmlns:a16="http://schemas.microsoft.com/office/drawing/2014/main" id="{F65B8A0A-3F3C-46DD-91AA-601B3A9160C3}"/>
              </a:ext>
            </a:extLst>
          </p:cNvPr>
          <p:cNvSpPr txBox="1"/>
          <p:nvPr/>
        </p:nvSpPr>
        <p:spPr>
          <a:xfrm>
            <a:off x="5009588" y="5615830"/>
            <a:ext cx="1166190" cy="369332"/>
          </a:xfrm>
          <a:prstGeom prst="rect">
            <a:avLst/>
          </a:prstGeom>
          <a:noFill/>
          <a:ln>
            <a:solidFill>
              <a:schemeClr val="accent1"/>
            </a:solidFill>
          </a:ln>
        </p:spPr>
        <p:txBody>
          <a:bodyPr wrap="square" rtlCol="0">
            <a:spAutoFit/>
          </a:bodyPr>
          <a:lstStyle/>
          <a:p>
            <a:pPr algn="ctr"/>
            <a:r>
              <a:rPr lang="pt-BR" dirty="0"/>
              <a:t>Bem/Mal</a:t>
            </a:r>
          </a:p>
        </p:txBody>
      </p:sp>
      <p:sp>
        <p:nvSpPr>
          <p:cNvPr id="8" name="CaixaDeTexto 7">
            <a:extLst>
              <a:ext uri="{FF2B5EF4-FFF2-40B4-BE49-F238E27FC236}">
                <a16:creationId xmlns:a16="http://schemas.microsoft.com/office/drawing/2014/main" id="{B47E65F9-8A2B-4426-ACF4-2B23ECE2054C}"/>
              </a:ext>
            </a:extLst>
          </p:cNvPr>
          <p:cNvSpPr txBox="1"/>
          <p:nvPr/>
        </p:nvSpPr>
        <p:spPr>
          <a:xfrm>
            <a:off x="8030817" y="2173357"/>
            <a:ext cx="2093844" cy="923330"/>
          </a:xfrm>
          <a:prstGeom prst="rect">
            <a:avLst/>
          </a:prstGeom>
          <a:noFill/>
          <a:ln>
            <a:solidFill>
              <a:schemeClr val="accent4">
                <a:lumMod val="75000"/>
              </a:schemeClr>
            </a:solidFill>
          </a:ln>
          <a:effectLst>
            <a:glow rad="228600">
              <a:schemeClr val="accent4">
                <a:satMod val="175000"/>
                <a:alpha val="40000"/>
              </a:schemeClr>
            </a:glow>
          </a:effectLst>
        </p:spPr>
        <p:txBody>
          <a:bodyPr wrap="square" rtlCol="0">
            <a:spAutoFit/>
          </a:bodyPr>
          <a:lstStyle/>
          <a:p>
            <a:pPr marL="285750" indent="-285750">
              <a:buFont typeface="Arial" panose="020B0604020202020204" pitchFamily="34" charset="0"/>
              <a:buChar char="•"/>
            </a:pPr>
            <a:r>
              <a:rPr lang="pt-BR" dirty="0"/>
              <a:t>Conhecimento;</a:t>
            </a:r>
          </a:p>
          <a:p>
            <a:pPr marL="285750" indent="-285750">
              <a:buFont typeface="Arial" panose="020B0604020202020204" pitchFamily="34" charset="0"/>
              <a:buChar char="•"/>
            </a:pPr>
            <a:r>
              <a:rPr lang="pt-BR" dirty="0"/>
              <a:t>Contemplação;</a:t>
            </a:r>
          </a:p>
          <a:p>
            <a:pPr marL="285750" indent="-285750">
              <a:buFont typeface="Arial" panose="020B0604020202020204" pitchFamily="34" charset="0"/>
              <a:buChar char="•"/>
            </a:pPr>
            <a:r>
              <a:rPr lang="pt-BR" dirty="0"/>
              <a:t>Discernimento;</a:t>
            </a:r>
          </a:p>
        </p:txBody>
      </p:sp>
      <p:sp>
        <p:nvSpPr>
          <p:cNvPr id="11" name="CaixaDeTexto 10">
            <a:extLst>
              <a:ext uri="{FF2B5EF4-FFF2-40B4-BE49-F238E27FC236}">
                <a16:creationId xmlns:a16="http://schemas.microsoft.com/office/drawing/2014/main" id="{660C8436-986B-44D4-85E8-54A672B276CD}"/>
              </a:ext>
            </a:extLst>
          </p:cNvPr>
          <p:cNvSpPr txBox="1"/>
          <p:nvPr/>
        </p:nvSpPr>
        <p:spPr>
          <a:xfrm>
            <a:off x="8772939" y="3750365"/>
            <a:ext cx="3034748" cy="707886"/>
          </a:xfrm>
          <a:prstGeom prst="rect">
            <a:avLst/>
          </a:prstGeom>
          <a:noFill/>
          <a:ln>
            <a:solidFill>
              <a:srgbClr val="FFFF00"/>
            </a:solidFill>
          </a:ln>
          <a:effectLst>
            <a:glow rad="228600">
              <a:schemeClr val="accent3">
                <a:satMod val="175000"/>
                <a:alpha val="40000"/>
              </a:schemeClr>
            </a:glow>
          </a:effectLst>
        </p:spPr>
        <p:txBody>
          <a:bodyPr wrap="square" rtlCol="0">
            <a:spAutoFit/>
          </a:bodyPr>
          <a:lstStyle/>
          <a:p>
            <a:pPr marL="285750" indent="-285750">
              <a:buFont typeface="Arial" panose="020B0604020202020204" pitchFamily="34" charset="0"/>
              <a:buChar char="•"/>
            </a:pPr>
            <a:r>
              <a:rPr lang="pt-BR" sz="2000" b="1" dirty="0"/>
              <a:t>O corpo é o túmulo da alma;</a:t>
            </a:r>
          </a:p>
        </p:txBody>
      </p:sp>
      <p:sp>
        <p:nvSpPr>
          <p:cNvPr id="12" name="CaixaDeTexto 11">
            <a:extLst>
              <a:ext uri="{FF2B5EF4-FFF2-40B4-BE49-F238E27FC236}">
                <a16:creationId xmlns:a16="http://schemas.microsoft.com/office/drawing/2014/main" id="{12DCCD2F-675F-49EE-A783-A40037F07C96}"/>
              </a:ext>
            </a:extLst>
          </p:cNvPr>
          <p:cNvSpPr txBox="1"/>
          <p:nvPr/>
        </p:nvSpPr>
        <p:spPr>
          <a:xfrm flipH="1">
            <a:off x="8654901" y="5102048"/>
            <a:ext cx="3378071" cy="707886"/>
          </a:xfrm>
          <a:prstGeom prst="rect">
            <a:avLst/>
          </a:prstGeom>
          <a:noFill/>
          <a:ln>
            <a:solidFill>
              <a:srgbClr val="FFFF00"/>
            </a:solidFill>
          </a:ln>
          <a:effectLst>
            <a:glow rad="228600">
              <a:schemeClr val="accent3">
                <a:satMod val="175000"/>
                <a:alpha val="40000"/>
              </a:schemeClr>
            </a:glow>
          </a:effectLst>
        </p:spPr>
        <p:txBody>
          <a:bodyPr wrap="square" rtlCol="0">
            <a:spAutoFit/>
          </a:bodyPr>
          <a:lstStyle/>
          <a:p>
            <a:pPr marL="285750" indent="-285750" algn="ctr">
              <a:buFont typeface="Arial" panose="020B0604020202020204" pitchFamily="34" charset="0"/>
              <a:buChar char="•"/>
            </a:pPr>
            <a:r>
              <a:rPr lang="pt-BR" sz="2000" b="1" dirty="0"/>
              <a:t>“Conhecer é Reconhecer”</a:t>
            </a:r>
          </a:p>
        </p:txBody>
      </p:sp>
    </p:spTree>
    <p:extLst>
      <p:ext uri="{BB962C8B-B14F-4D97-AF65-F5344CB8AC3E}">
        <p14:creationId xmlns:p14="http://schemas.microsoft.com/office/powerpoint/2010/main" val="1328888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28269A02-DAB6-4811-93AE-4F600AC96755}"/>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D386C5E6-EDDD-4775-BCEA-4EDFD5C81802}"/>
              </a:ext>
            </a:extLst>
          </p:cNvPr>
          <p:cNvPicPr>
            <a:picLocks noGrp="1" noChangeAspect="1"/>
          </p:cNvPicPr>
          <p:nvPr>
            <p:ph idx="1"/>
          </p:nvPr>
        </p:nvPicPr>
        <p:blipFill>
          <a:blip r:embed="rId2"/>
          <a:stretch>
            <a:fillRect/>
          </a:stretch>
        </p:blipFill>
        <p:spPr>
          <a:xfrm>
            <a:off x="0" y="15605"/>
            <a:ext cx="12192000" cy="6842395"/>
          </a:xfrm>
        </p:spPr>
      </p:pic>
    </p:spTree>
    <p:extLst>
      <p:ext uri="{BB962C8B-B14F-4D97-AF65-F5344CB8AC3E}">
        <p14:creationId xmlns:p14="http://schemas.microsoft.com/office/powerpoint/2010/main" val="2573608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1BECCAF6-E32E-4898-AD16-4CF9531BFC8F}"/>
              </a:ext>
            </a:extLst>
          </p:cNvPr>
          <p:cNvSpPr>
            <a:spLocks noGrp="1"/>
          </p:cNvSpPr>
          <p:nvPr>
            <p:ph type="title"/>
          </p:nvPr>
        </p:nvSpPr>
        <p:spPr>
          <a:xfrm>
            <a:off x="913795" y="163026"/>
            <a:ext cx="10353762" cy="970450"/>
          </a:xfrm>
        </p:spPr>
        <p:style>
          <a:lnRef idx="0">
            <a:scrgbClr r="0" g="0" b="0"/>
          </a:lnRef>
          <a:fillRef idx="1003">
            <a:schemeClr val="dk1"/>
          </a:fillRef>
          <a:effectRef idx="0">
            <a:scrgbClr r="0" g="0" b="0"/>
          </a:effectRef>
          <a:fontRef idx="major"/>
        </p:style>
        <p:txBody>
          <a:bodyPr>
            <a:noAutofit/>
          </a:bodyPr>
          <a:lstStyle/>
          <a:p>
            <a:pPr algn="ctr"/>
            <a:r>
              <a:rPr lang="pt-BR" sz="7200" u="sng" dirty="0">
                <a:solidFill>
                  <a:schemeClr val="tx1">
                    <a:lumMod val="50000"/>
                  </a:schemeClr>
                </a:solidFill>
              </a:rPr>
              <a:t>Teoria</a:t>
            </a:r>
            <a:r>
              <a:rPr lang="pt-BR" sz="7200" dirty="0">
                <a:solidFill>
                  <a:schemeClr val="tx1">
                    <a:lumMod val="50000"/>
                  </a:schemeClr>
                </a:solidFill>
              </a:rPr>
              <a:t> </a:t>
            </a:r>
            <a:r>
              <a:rPr lang="pt-BR" sz="7200" u="sng" dirty="0">
                <a:solidFill>
                  <a:schemeClr val="tx1">
                    <a:lumMod val="50000"/>
                  </a:schemeClr>
                </a:solidFill>
              </a:rPr>
              <a:t>do</a:t>
            </a:r>
            <a:r>
              <a:rPr lang="pt-BR" sz="7200" dirty="0">
                <a:solidFill>
                  <a:schemeClr val="tx1">
                    <a:lumMod val="50000"/>
                  </a:schemeClr>
                </a:solidFill>
              </a:rPr>
              <a:t> </a:t>
            </a:r>
            <a:r>
              <a:rPr lang="pt-BR" sz="7200" u="sng" dirty="0">
                <a:solidFill>
                  <a:schemeClr val="tx1">
                    <a:lumMod val="50000"/>
                  </a:schemeClr>
                </a:solidFill>
              </a:rPr>
              <a:t>filósofo</a:t>
            </a:r>
            <a:r>
              <a:rPr lang="pt-BR" sz="7200" dirty="0">
                <a:solidFill>
                  <a:schemeClr val="tx1">
                    <a:lumMod val="50000"/>
                  </a:schemeClr>
                </a:solidFill>
              </a:rPr>
              <a:t> </a:t>
            </a:r>
            <a:r>
              <a:rPr lang="pt-BR" sz="7200" u="sng" dirty="0">
                <a:solidFill>
                  <a:schemeClr val="tx1">
                    <a:lumMod val="50000"/>
                  </a:schemeClr>
                </a:solidFill>
              </a:rPr>
              <a:t>rei</a:t>
            </a:r>
          </a:p>
        </p:txBody>
      </p:sp>
      <p:sp>
        <p:nvSpPr>
          <p:cNvPr id="6" name="Espaço Reservado para Conteúdo 5">
            <a:extLst>
              <a:ext uri="{FF2B5EF4-FFF2-40B4-BE49-F238E27FC236}">
                <a16:creationId xmlns:a16="http://schemas.microsoft.com/office/drawing/2014/main" id="{C87A2A8D-9636-478F-A52B-BFFDB2CE0691}"/>
              </a:ext>
            </a:extLst>
          </p:cNvPr>
          <p:cNvSpPr>
            <a:spLocks noGrp="1"/>
          </p:cNvSpPr>
          <p:nvPr>
            <p:ph idx="1"/>
          </p:nvPr>
        </p:nvSpPr>
        <p:spPr>
          <a:xfrm>
            <a:off x="186053" y="1446028"/>
            <a:ext cx="11658780" cy="5248946"/>
          </a:xfrm>
          <a:ln>
            <a:solidFill>
              <a:srgbClr val="7030A0"/>
            </a:solidFill>
          </a:ln>
        </p:spPr>
        <p:txBody>
          <a:bodyPr>
            <a:normAutofit fontScale="92500" lnSpcReduction="20000"/>
          </a:bodyPr>
          <a:lstStyle/>
          <a:p>
            <a:r>
              <a:rPr lang="pt-BR" sz="3600" b="1" dirty="0"/>
              <a:t>Descontentamento com a “democracia” ateniense.</a:t>
            </a:r>
          </a:p>
          <a:p>
            <a:pPr lvl="1"/>
            <a:r>
              <a:rPr lang="pt-BR" sz="3200" dirty="0">
                <a:solidFill>
                  <a:srgbClr val="FFFF00"/>
                </a:solidFill>
              </a:rPr>
              <a:t>Injustiça com Sócrates;</a:t>
            </a:r>
          </a:p>
          <a:p>
            <a:pPr lvl="1"/>
            <a:r>
              <a:rPr lang="pt-BR" sz="3200" dirty="0">
                <a:solidFill>
                  <a:srgbClr val="FFFF00"/>
                </a:solidFill>
              </a:rPr>
              <a:t>Políticos ignorantes e despreparados;</a:t>
            </a:r>
          </a:p>
          <a:p>
            <a:r>
              <a:rPr lang="pt-BR" sz="3600" b="1" dirty="0"/>
              <a:t>Cidade Ideal: Política ideal.</a:t>
            </a:r>
          </a:p>
          <a:p>
            <a:pPr lvl="1"/>
            <a:r>
              <a:rPr lang="pt-BR" sz="3200" dirty="0">
                <a:solidFill>
                  <a:srgbClr val="FFFF00"/>
                </a:solidFill>
              </a:rPr>
              <a:t>Monarquia</a:t>
            </a:r>
            <a:r>
              <a:rPr lang="pt-BR" sz="3200" b="1" dirty="0"/>
              <a:t> </a:t>
            </a:r>
            <a:r>
              <a:rPr lang="pt-BR" sz="3200" b="1" dirty="0">
                <a:solidFill>
                  <a:srgbClr val="FF0000"/>
                </a:solidFill>
                <a:sym typeface="Wingdings" panose="05000000000000000000" pitchFamily="2" charset="2"/>
              </a:rPr>
              <a:t></a:t>
            </a:r>
            <a:r>
              <a:rPr lang="pt-BR" sz="3200" b="1" dirty="0">
                <a:sym typeface="Wingdings" panose="05000000000000000000" pitchFamily="2" charset="2"/>
              </a:rPr>
              <a:t> </a:t>
            </a:r>
            <a:r>
              <a:rPr lang="pt-BR" sz="3200" dirty="0">
                <a:solidFill>
                  <a:srgbClr val="00B0F0"/>
                </a:solidFill>
                <a:sym typeface="Wingdings" panose="05000000000000000000" pitchFamily="2" charset="2"/>
              </a:rPr>
              <a:t>Rei sábio;</a:t>
            </a:r>
            <a:endParaRPr lang="pt-BR" sz="3200" dirty="0">
              <a:solidFill>
                <a:srgbClr val="00B0F0"/>
              </a:solidFill>
            </a:endParaRPr>
          </a:p>
          <a:p>
            <a:pPr lvl="1"/>
            <a:r>
              <a:rPr lang="pt-BR" sz="3200" dirty="0">
                <a:solidFill>
                  <a:srgbClr val="FFFF00"/>
                </a:solidFill>
              </a:rPr>
              <a:t>Aristocracia </a:t>
            </a:r>
            <a:r>
              <a:rPr lang="pt-BR" sz="3200" dirty="0">
                <a:solidFill>
                  <a:srgbClr val="FF0000"/>
                </a:solidFill>
                <a:sym typeface="Wingdings" panose="05000000000000000000" pitchFamily="2" charset="2"/>
              </a:rPr>
              <a:t></a:t>
            </a:r>
            <a:r>
              <a:rPr lang="pt-BR" sz="3200" dirty="0">
                <a:solidFill>
                  <a:srgbClr val="FFFF00"/>
                </a:solidFill>
                <a:sym typeface="Wingdings" panose="05000000000000000000" pitchFamily="2" charset="2"/>
              </a:rPr>
              <a:t> </a:t>
            </a:r>
            <a:r>
              <a:rPr lang="pt-BR" sz="3200" dirty="0">
                <a:solidFill>
                  <a:srgbClr val="00B0F0"/>
                </a:solidFill>
                <a:sym typeface="Wingdings" panose="05000000000000000000" pitchFamily="2" charset="2"/>
              </a:rPr>
              <a:t>Ricos em sabedoria;</a:t>
            </a:r>
          </a:p>
          <a:p>
            <a:r>
              <a:rPr lang="pt-BR" sz="3200" b="1" dirty="0">
                <a:solidFill>
                  <a:schemeClr val="tx1"/>
                </a:solidFill>
                <a:sym typeface="Wingdings" panose="05000000000000000000" pitchFamily="2" charset="2"/>
              </a:rPr>
              <a:t>Método dialético:</a:t>
            </a:r>
          </a:p>
          <a:p>
            <a:pPr lvl="1"/>
            <a:r>
              <a:rPr lang="pt-BR" sz="3200" dirty="0">
                <a:solidFill>
                  <a:srgbClr val="FFFF00"/>
                </a:solidFill>
                <a:sym typeface="Wingdings" panose="05000000000000000000" pitchFamily="2" charset="2"/>
              </a:rPr>
              <a:t>Combate a retórica;</a:t>
            </a:r>
          </a:p>
          <a:p>
            <a:pPr lvl="1"/>
            <a:r>
              <a:rPr lang="pt-BR" sz="3200" dirty="0">
                <a:solidFill>
                  <a:srgbClr val="FFFF00"/>
                </a:solidFill>
                <a:sym typeface="Wingdings" panose="05000000000000000000" pitchFamily="2" charset="2"/>
              </a:rPr>
              <a:t>Construção da </a:t>
            </a:r>
            <a:r>
              <a:rPr lang="pt-BR" sz="3200" dirty="0">
                <a:solidFill>
                  <a:srgbClr val="00B0F0"/>
                </a:solidFill>
                <a:sym typeface="Wingdings" panose="05000000000000000000" pitchFamily="2" charset="2"/>
              </a:rPr>
              <a:t>(república) </a:t>
            </a:r>
            <a:r>
              <a:rPr lang="pt-BR" sz="3200" dirty="0">
                <a:solidFill>
                  <a:srgbClr val="FF3300"/>
                </a:solidFill>
                <a:sym typeface="Wingdings" panose="05000000000000000000" pitchFamily="2" charset="2"/>
              </a:rPr>
              <a:t></a:t>
            </a:r>
            <a:r>
              <a:rPr lang="pt-BR" sz="3200" dirty="0">
                <a:solidFill>
                  <a:srgbClr val="FFFF00"/>
                </a:solidFill>
                <a:sym typeface="Wingdings" panose="05000000000000000000" pitchFamily="2" charset="2"/>
              </a:rPr>
              <a:t> Paideia </a:t>
            </a:r>
            <a:r>
              <a:rPr lang="pt-BR" sz="3200" dirty="0">
                <a:solidFill>
                  <a:srgbClr val="00B0F0"/>
                </a:solidFill>
                <a:sym typeface="Wingdings" panose="05000000000000000000" pitchFamily="2" charset="2"/>
              </a:rPr>
              <a:t>(sistema educacional)</a:t>
            </a:r>
            <a:r>
              <a:rPr lang="pt-BR" sz="3200" dirty="0">
                <a:solidFill>
                  <a:srgbClr val="FFFF00"/>
                </a:solidFill>
                <a:sym typeface="Wingdings" panose="05000000000000000000" pitchFamily="2" charset="2"/>
              </a:rPr>
              <a:t>;</a:t>
            </a:r>
          </a:p>
          <a:p>
            <a:pPr lvl="1"/>
            <a:endParaRPr lang="pt-BR" sz="2400" dirty="0">
              <a:solidFill>
                <a:srgbClr val="FFFF00"/>
              </a:solidFill>
              <a:sym typeface="Wingdings" panose="05000000000000000000" pitchFamily="2" charset="2"/>
            </a:endParaRPr>
          </a:p>
          <a:p>
            <a:pPr lvl="2"/>
            <a:endParaRPr lang="pt-BR" dirty="0">
              <a:solidFill>
                <a:srgbClr val="FFFF00"/>
              </a:solidFill>
            </a:endParaRPr>
          </a:p>
        </p:txBody>
      </p:sp>
    </p:spTree>
    <p:extLst>
      <p:ext uri="{BB962C8B-B14F-4D97-AF65-F5344CB8AC3E}">
        <p14:creationId xmlns:p14="http://schemas.microsoft.com/office/powerpoint/2010/main" val="2801005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1BECCAF6-E32E-4898-AD16-4CF9531BFC8F}"/>
              </a:ext>
            </a:extLst>
          </p:cNvPr>
          <p:cNvSpPr>
            <a:spLocks noGrp="1"/>
          </p:cNvSpPr>
          <p:nvPr>
            <p:ph type="title"/>
          </p:nvPr>
        </p:nvSpPr>
        <p:spPr>
          <a:xfrm>
            <a:off x="913795" y="56696"/>
            <a:ext cx="10353762" cy="970450"/>
          </a:xfrm>
        </p:spPr>
        <p:style>
          <a:lnRef idx="0">
            <a:scrgbClr r="0" g="0" b="0"/>
          </a:lnRef>
          <a:fillRef idx="1003">
            <a:schemeClr val="dk1"/>
          </a:fillRef>
          <a:effectRef idx="0">
            <a:scrgbClr r="0" g="0" b="0"/>
          </a:effectRef>
          <a:fontRef idx="major"/>
        </p:style>
        <p:txBody>
          <a:bodyPr>
            <a:noAutofit/>
          </a:bodyPr>
          <a:lstStyle/>
          <a:p>
            <a:pPr algn="ctr"/>
            <a:r>
              <a:rPr lang="pt-BR" sz="7200" u="sng" dirty="0">
                <a:solidFill>
                  <a:schemeClr val="tx1">
                    <a:lumMod val="50000"/>
                  </a:schemeClr>
                </a:solidFill>
              </a:rPr>
              <a:t>Teoria</a:t>
            </a:r>
            <a:r>
              <a:rPr lang="pt-BR" sz="7200" dirty="0">
                <a:solidFill>
                  <a:schemeClr val="tx1">
                    <a:lumMod val="50000"/>
                  </a:schemeClr>
                </a:solidFill>
              </a:rPr>
              <a:t> </a:t>
            </a:r>
            <a:r>
              <a:rPr lang="pt-BR" sz="7200" u="sng" dirty="0">
                <a:solidFill>
                  <a:schemeClr val="tx1">
                    <a:lumMod val="50000"/>
                  </a:schemeClr>
                </a:solidFill>
              </a:rPr>
              <a:t>do</a:t>
            </a:r>
            <a:r>
              <a:rPr lang="pt-BR" sz="7200" dirty="0">
                <a:solidFill>
                  <a:schemeClr val="tx1">
                    <a:lumMod val="50000"/>
                  </a:schemeClr>
                </a:solidFill>
              </a:rPr>
              <a:t> </a:t>
            </a:r>
            <a:r>
              <a:rPr lang="pt-BR" sz="7200" u="sng" dirty="0">
                <a:solidFill>
                  <a:schemeClr val="tx1">
                    <a:lumMod val="50000"/>
                  </a:schemeClr>
                </a:solidFill>
              </a:rPr>
              <a:t>filósofo</a:t>
            </a:r>
            <a:r>
              <a:rPr lang="pt-BR" sz="7200" dirty="0">
                <a:solidFill>
                  <a:schemeClr val="tx1">
                    <a:lumMod val="50000"/>
                  </a:schemeClr>
                </a:solidFill>
              </a:rPr>
              <a:t> </a:t>
            </a:r>
            <a:r>
              <a:rPr lang="pt-BR" sz="7200" u="sng" dirty="0">
                <a:solidFill>
                  <a:schemeClr val="tx1">
                    <a:lumMod val="50000"/>
                  </a:schemeClr>
                </a:solidFill>
              </a:rPr>
              <a:t>rei</a:t>
            </a:r>
          </a:p>
        </p:txBody>
      </p:sp>
      <p:sp>
        <p:nvSpPr>
          <p:cNvPr id="6" name="Espaço Reservado para Conteúdo 5">
            <a:extLst>
              <a:ext uri="{FF2B5EF4-FFF2-40B4-BE49-F238E27FC236}">
                <a16:creationId xmlns:a16="http://schemas.microsoft.com/office/drawing/2014/main" id="{C87A2A8D-9636-478F-A52B-BFFDB2CE0691}"/>
              </a:ext>
            </a:extLst>
          </p:cNvPr>
          <p:cNvSpPr>
            <a:spLocks noGrp="1"/>
          </p:cNvSpPr>
          <p:nvPr>
            <p:ph idx="1"/>
          </p:nvPr>
        </p:nvSpPr>
        <p:spPr>
          <a:xfrm>
            <a:off x="186053" y="1212112"/>
            <a:ext cx="10131425" cy="5453731"/>
          </a:xfrm>
        </p:spPr>
        <p:txBody>
          <a:bodyPr>
            <a:normAutofit fontScale="92500" lnSpcReduction="10000"/>
          </a:bodyPr>
          <a:lstStyle/>
          <a:p>
            <a:r>
              <a:rPr lang="pt-BR" sz="2400" b="1" dirty="0">
                <a:solidFill>
                  <a:schemeClr val="tx1"/>
                </a:solidFill>
                <a:sym typeface="Wingdings" panose="05000000000000000000" pitchFamily="2" charset="2"/>
              </a:rPr>
              <a:t>Política ideal: Justiça.</a:t>
            </a:r>
          </a:p>
          <a:p>
            <a:pPr lvl="1"/>
            <a:r>
              <a:rPr lang="pt-BR" sz="2200" dirty="0">
                <a:solidFill>
                  <a:srgbClr val="00B0F0"/>
                </a:solidFill>
                <a:sym typeface="Wingdings" panose="05000000000000000000" pitchFamily="2" charset="2"/>
              </a:rPr>
              <a:t>Lugares fixos aos cidadãos;</a:t>
            </a:r>
          </a:p>
          <a:p>
            <a:pPr lvl="1"/>
            <a:r>
              <a:rPr lang="pt-BR" sz="2200" dirty="0">
                <a:solidFill>
                  <a:srgbClr val="00B0F0"/>
                </a:solidFill>
                <a:sym typeface="Wingdings" panose="05000000000000000000" pitchFamily="2" charset="2"/>
              </a:rPr>
              <a:t>Critério natural particular;</a:t>
            </a:r>
          </a:p>
          <a:p>
            <a:r>
              <a:rPr lang="pt-BR" sz="2400" b="1" dirty="0">
                <a:solidFill>
                  <a:schemeClr val="tx1"/>
                </a:solidFill>
                <a:sym typeface="Wingdings" panose="05000000000000000000" pitchFamily="2" charset="2"/>
              </a:rPr>
              <a:t>Paideia: 3 etapas.</a:t>
            </a:r>
          </a:p>
          <a:p>
            <a:pPr lvl="1"/>
            <a:r>
              <a:rPr lang="pt-BR" sz="2200" dirty="0">
                <a:solidFill>
                  <a:srgbClr val="00B0F0"/>
                </a:solidFill>
                <a:sym typeface="Wingdings" panose="05000000000000000000" pitchFamily="2" charset="2"/>
              </a:rPr>
              <a:t>Locais de trabalho </a:t>
            </a:r>
            <a:r>
              <a:rPr lang="pt-BR" sz="2200" dirty="0">
                <a:solidFill>
                  <a:srgbClr val="FFC000"/>
                </a:solidFill>
                <a:sym typeface="Wingdings" panose="05000000000000000000" pitchFamily="2" charset="2"/>
              </a:rPr>
              <a:t>(Lavoura, comercio...)</a:t>
            </a:r>
            <a:r>
              <a:rPr lang="pt-BR" sz="2200" dirty="0">
                <a:solidFill>
                  <a:srgbClr val="00B0F0"/>
                </a:solidFill>
                <a:sym typeface="Wingdings" panose="05000000000000000000" pitchFamily="2" charset="2"/>
              </a:rPr>
              <a:t>;</a:t>
            </a:r>
          </a:p>
          <a:p>
            <a:pPr lvl="1"/>
            <a:r>
              <a:rPr lang="pt-BR" sz="2200" dirty="0">
                <a:solidFill>
                  <a:srgbClr val="00B0F0"/>
                </a:solidFill>
                <a:sym typeface="Wingdings" panose="05000000000000000000" pitchFamily="2" charset="2"/>
              </a:rPr>
              <a:t>Educação </a:t>
            </a:r>
            <a:r>
              <a:rPr lang="pt-BR" sz="2200" dirty="0" err="1">
                <a:solidFill>
                  <a:srgbClr val="00B0F0"/>
                </a:solidFill>
                <a:sym typeface="Wingdings" panose="05000000000000000000" pitchFamily="2" charset="2"/>
              </a:rPr>
              <a:t>musaica</a:t>
            </a:r>
            <a:r>
              <a:rPr lang="pt-BR" sz="2200" dirty="0">
                <a:solidFill>
                  <a:srgbClr val="00B0F0"/>
                </a:solidFill>
                <a:sym typeface="Wingdings" panose="05000000000000000000" pitchFamily="2" charset="2"/>
              </a:rPr>
              <a:t> </a:t>
            </a:r>
            <a:r>
              <a:rPr lang="pt-BR" sz="2200" dirty="0">
                <a:solidFill>
                  <a:srgbClr val="FFC000"/>
                </a:solidFill>
                <a:sym typeface="Wingdings" panose="05000000000000000000" pitchFamily="2" charset="2"/>
              </a:rPr>
              <a:t>(música, poesia, ginástica...)</a:t>
            </a:r>
            <a:r>
              <a:rPr lang="pt-BR" sz="2200" dirty="0">
                <a:solidFill>
                  <a:srgbClr val="00B0F0"/>
                </a:solidFill>
                <a:sym typeface="Wingdings" panose="05000000000000000000" pitchFamily="2" charset="2"/>
              </a:rPr>
              <a:t>;</a:t>
            </a:r>
          </a:p>
          <a:p>
            <a:pPr lvl="1"/>
            <a:r>
              <a:rPr lang="pt-BR" sz="2200" dirty="0">
                <a:solidFill>
                  <a:srgbClr val="00B0F0"/>
                </a:solidFill>
                <a:sym typeface="Wingdings" panose="05000000000000000000" pitchFamily="2" charset="2"/>
              </a:rPr>
              <a:t>Matemática, Aritmética, Geometria e Astronomia.</a:t>
            </a:r>
          </a:p>
          <a:p>
            <a:r>
              <a:rPr lang="pt-BR" sz="2600" b="1" dirty="0">
                <a:solidFill>
                  <a:schemeClr val="tx1"/>
                </a:solidFill>
              </a:rPr>
              <a:t>Rei/Filósofo </a:t>
            </a:r>
            <a:r>
              <a:rPr lang="pt-BR" sz="2600" b="1" dirty="0">
                <a:solidFill>
                  <a:srgbClr val="FF3300"/>
                </a:solidFill>
                <a:sym typeface="Wingdings" panose="05000000000000000000" pitchFamily="2" charset="2"/>
              </a:rPr>
              <a:t></a:t>
            </a:r>
            <a:r>
              <a:rPr lang="pt-BR" sz="2600" b="1" dirty="0">
                <a:solidFill>
                  <a:schemeClr val="tx1"/>
                </a:solidFill>
                <a:sym typeface="Wingdings" panose="05000000000000000000" pitchFamily="2" charset="2"/>
              </a:rPr>
              <a:t> Sábio </a:t>
            </a:r>
            <a:r>
              <a:rPr lang="pt-BR" sz="2600" b="1" dirty="0">
                <a:solidFill>
                  <a:srgbClr val="FF3300"/>
                </a:solidFill>
                <a:sym typeface="Wingdings" panose="05000000000000000000" pitchFamily="2" charset="2"/>
              </a:rPr>
              <a:t></a:t>
            </a:r>
            <a:r>
              <a:rPr lang="pt-BR" sz="2600" b="1" dirty="0">
                <a:solidFill>
                  <a:schemeClr val="tx1"/>
                </a:solidFill>
                <a:sym typeface="Wingdings" panose="05000000000000000000" pitchFamily="2" charset="2"/>
              </a:rPr>
              <a:t> Senso de Justiça;</a:t>
            </a:r>
          </a:p>
          <a:p>
            <a:pPr lvl="1"/>
            <a:r>
              <a:rPr lang="pt-BR" sz="2400" dirty="0">
                <a:solidFill>
                  <a:srgbClr val="00B0F0"/>
                </a:solidFill>
                <a:sym typeface="Wingdings" panose="05000000000000000000" pitchFamily="2" charset="2"/>
              </a:rPr>
              <a:t>Autogoverno;</a:t>
            </a:r>
          </a:p>
          <a:p>
            <a:pPr lvl="1"/>
            <a:r>
              <a:rPr lang="pt-BR" sz="2400" dirty="0">
                <a:solidFill>
                  <a:srgbClr val="00B0F0"/>
                </a:solidFill>
                <a:sym typeface="Wingdings" panose="05000000000000000000" pitchFamily="2" charset="2"/>
              </a:rPr>
              <a:t>Respeito a hierarquia;</a:t>
            </a:r>
          </a:p>
          <a:p>
            <a:r>
              <a:rPr lang="pt-BR" sz="2800" b="1" dirty="0">
                <a:sym typeface="Wingdings" panose="05000000000000000000" pitchFamily="2" charset="2"/>
              </a:rPr>
              <a:t>Sofocracia:</a:t>
            </a:r>
          </a:p>
          <a:p>
            <a:pPr lvl="1"/>
            <a:r>
              <a:rPr lang="pt-BR" sz="2400" dirty="0">
                <a:solidFill>
                  <a:srgbClr val="FFFF00"/>
                </a:solidFill>
                <a:sym typeface="Wingdings" panose="05000000000000000000" pitchFamily="2" charset="2"/>
              </a:rPr>
              <a:t>Governo dos Sábios;</a:t>
            </a:r>
            <a:endParaRPr lang="pt-BR" dirty="0">
              <a:solidFill>
                <a:srgbClr val="FFFF00"/>
              </a:solidFill>
            </a:endParaRPr>
          </a:p>
        </p:txBody>
      </p:sp>
      <p:pic>
        <p:nvPicPr>
          <p:cNvPr id="3078" name="Picture 6" descr="Morte 1 - Relações corpo e alma : Corpo e Alma em Platão (dualismo ...">
            <a:extLst>
              <a:ext uri="{FF2B5EF4-FFF2-40B4-BE49-F238E27FC236}">
                <a16:creationId xmlns:a16="http://schemas.microsoft.com/office/drawing/2014/main" id="{B7A37375-DC09-401F-A890-D1CBDE9D8C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1468" y="1729538"/>
            <a:ext cx="4531897" cy="3398923"/>
          </a:xfrm>
          <a:prstGeom prst="rect">
            <a:avLst/>
          </a:prstGeom>
          <a:noFill/>
          <a:extLst>
            <a:ext uri="{909E8E84-426E-40DD-AFC4-6F175D3DCCD1}">
              <a14:hiddenFill xmlns:a14="http://schemas.microsoft.com/office/drawing/2010/main">
                <a:solidFill>
                  <a:srgbClr val="FFFFFF"/>
                </a:solidFill>
              </a14:hiddenFill>
            </a:ext>
          </a:extLst>
        </p:spPr>
      </p:pic>
      <p:sp>
        <p:nvSpPr>
          <p:cNvPr id="12" name="Seta: para a Direita 11">
            <a:extLst>
              <a:ext uri="{FF2B5EF4-FFF2-40B4-BE49-F238E27FC236}">
                <a16:creationId xmlns:a16="http://schemas.microsoft.com/office/drawing/2014/main" id="{0ADFE5AE-5128-4A42-9A79-47E9D9DFA45D}"/>
              </a:ext>
            </a:extLst>
          </p:cNvPr>
          <p:cNvSpPr/>
          <p:nvPr/>
        </p:nvSpPr>
        <p:spPr>
          <a:xfrm rot="565776">
            <a:off x="3929126" y="2263846"/>
            <a:ext cx="322984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15" name="Conector de Seta Reta 14">
            <a:extLst>
              <a:ext uri="{FF2B5EF4-FFF2-40B4-BE49-F238E27FC236}">
                <a16:creationId xmlns:a16="http://schemas.microsoft.com/office/drawing/2014/main" id="{DBFD2919-1FD8-4042-B456-F873A9FB4BD9}"/>
              </a:ext>
            </a:extLst>
          </p:cNvPr>
          <p:cNvCxnSpPr>
            <a:cxnSpLocks/>
          </p:cNvCxnSpPr>
          <p:nvPr/>
        </p:nvCxnSpPr>
        <p:spPr>
          <a:xfrm flipH="1" flipV="1">
            <a:off x="5685183" y="3154017"/>
            <a:ext cx="2544417" cy="274982"/>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ector de Seta Reta 18">
            <a:extLst>
              <a:ext uri="{FF2B5EF4-FFF2-40B4-BE49-F238E27FC236}">
                <a16:creationId xmlns:a16="http://schemas.microsoft.com/office/drawing/2014/main" id="{F9D73F71-4B56-45C1-8D6D-E3761DCC6290}"/>
              </a:ext>
            </a:extLst>
          </p:cNvPr>
          <p:cNvCxnSpPr>
            <a:cxnSpLocks/>
          </p:cNvCxnSpPr>
          <p:nvPr/>
        </p:nvCxnSpPr>
        <p:spPr>
          <a:xfrm flipH="1">
            <a:off x="6308035" y="3154017"/>
            <a:ext cx="1921565" cy="274982"/>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ector de Seta Reta 21">
            <a:extLst>
              <a:ext uri="{FF2B5EF4-FFF2-40B4-BE49-F238E27FC236}">
                <a16:creationId xmlns:a16="http://schemas.microsoft.com/office/drawing/2014/main" id="{DEADCC4B-8BE6-4F4D-9D93-D9059D175844}"/>
              </a:ext>
            </a:extLst>
          </p:cNvPr>
          <p:cNvCxnSpPr>
            <a:cxnSpLocks/>
          </p:cNvCxnSpPr>
          <p:nvPr/>
        </p:nvCxnSpPr>
        <p:spPr>
          <a:xfrm flipH="1">
            <a:off x="6467061" y="2665330"/>
            <a:ext cx="1867159" cy="11348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9955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a:extLst>
              <a:ext uri="{FF2B5EF4-FFF2-40B4-BE49-F238E27FC236}">
                <a16:creationId xmlns:a16="http://schemas.microsoft.com/office/drawing/2014/main" id="{1BFB9A0C-00EC-408F-AFA3-CEE8023328BC}"/>
              </a:ext>
            </a:extLst>
          </p:cNvPr>
          <p:cNvSpPr>
            <a:spLocks noGrp="1"/>
          </p:cNvSpPr>
          <p:nvPr>
            <p:ph type="title"/>
          </p:nvPr>
        </p:nvSpPr>
        <p:spPr>
          <a:xfrm>
            <a:off x="913795" y="109959"/>
            <a:ext cx="10353762" cy="1470091"/>
          </a:xfrm>
        </p:spPr>
        <p:style>
          <a:lnRef idx="0">
            <a:scrgbClr r="0" g="0" b="0"/>
          </a:lnRef>
          <a:fillRef idx="1003">
            <a:schemeClr val="dk1"/>
          </a:fillRef>
          <a:effectRef idx="0">
            <a:scrgbClr r="0" g="0" b="0"/>
          </a:effectRef>
          <a:fontRef idx="major"/>
        </p:style>
        <p:txBody>
          <a:bodyPr>
            <a:normAutofit/>
          </a:bodyPr>
          <a:lstStyle/>
          <a:p>
            <a:pPr algn="ctr"/>
            <a:r>
              <a:rPr lang="pt-BR" sz="4400" u="sng" dirty="0">
                <a:solidFill>
                  <a:schemeClr val="tx1">
                    <a:lumMod val="50000"/>
                  </a:schemeClr>
                </a:solidFill>
              </a:rPr>
              <a:t>HIERARQUIA</a:t>
            </a:r>
            <a:r>
              <a:rPr lang="pt-BR" sz="4400" dirty="0">
                <a:solidFill>
                  <a:schemeClr val="tx1">
                    <a:lumMod val="50000"/>
                  </a:schemeClr>
                </a:solidFill>
              </a:rPr>
              <a:t> </a:t>
            </a:r>
            <a:r>
              <a:rPr lang="pt-BR" sz="4400" u="sng" dirty="0">
                <a:solidFill>
                  <a:schemeClr val="tx1">
                    <a:lumMod val="50000"/>
                  </a:schemeClr>
                </a:solidFill>
              </a:rPr>
              <a:t>SOCIAL</a:t>
            </a:r>
            <a:r>
              <a:rPr lang="pt-BR" sz="4400" dirty="0">
                <a:solidFill>
                  <a:schemeClr val="tx1">
                    <a:lumMod val="50000"/>
                  </a:schemeClr>
                </a:solidFill>
              </a:rPr>
              <a:t>: </a:t>
            </a:r>
            <a:r>
              <a:rPr lang="pt-BR" sz="4400" u="sng" dirty="0">
                <a:solidFill>
                  <a:schemeClr val="tx1">
                    <a:lumMod val="50000"/>
                  </a:schemeClr>
                </a:solidFill>
              </a:rPr>
              <a:t>Disposição</a:t>
            </a:r>
            <a:r>
              <a:rPr lang="pt-BR" sz="4400" dirty="0">
                <a:solidFill>
                  <a:schemeClr val="tx1">
                    <a:lumMod val="50000"/>
                  </a:schemeClr>
                </a:solidFill>
              </a:rPr>
              <a:t> </a:t>
            </a:r>
            <a:r>
              <a:rPr lang="pt-BR" sz="4400" u="sng" dirty="0">
                <a:solidFill>
                  <a:schemeClr val="tx1">
                    <a:lumMod val="50000"/>
                  </a:schemeClr>
                </a:solidFill>
              </a:rPr>
              <a:t>natural</a:t>
            </a:r>
            <a:r>
              <a:rPr lang="pt-BR" sz="4400" dirty="0">
                <a:solidFill>
                  <a:schemeClr val="tx1">
                    <a:lumMod val="50000"/>
                  </a:schemeClr>
                </a:solidFill>
              </a:rPr>
              <a:t> </a:t>
            </a:r>
            <a:r>
              <a:rPr lang="pt-BR" sz="4400" u="sng" dirty="0">
                <a:solidFill>
                  <a:schemeClr val="tx1">
                    <a:lumMod val="50000"/>
                  </a:schemeClr>
                </a:solidFill>
              </a:rPr>
              <a:t>das</a:t>
            </a:r>
            <a:r>
              <a:rPr lang="pt-BR" sz="4400" dirty="0">
                <a:solidFill>
                  <a:schemeClr val="tx1">
                    <a:lumMod val="50000"/>
                  </a:schemeClr>
                </a:solidFill>
              </a:rPr>
              <a:t> </a:t>
            </a:r>
            <a:r>
              <a:rPr lang="pt-BR" sz="4400" u="sng" dirty="0">
                <a:solidFill>
                  <a:schemeClr val="tx1">
                    <a:lumMod val="50000"/>
                  </a:schemeClr>
                </a:solidFill>
              </a:rPr>
              <a:t>almas</a:t>
            </a:r>
          </a:p>
        </p:txBody>
      </p:sp>
      <p:pic>
        <p:nvPicPr>
          <p:cNvPr id="16" name="Espaço Reservado para Conteúdo 15">
            <a:extLst>
              <a:ext uri="{FF2B5EF4-FFF2-40B4-BE49-F238E27FC236}">
                <a16:creationId xmlns:a16="http://schemas.microsoft.com/office/drawing/2014/main" id="{D438AEA4-ECC4-4EAA-8269-AF196EF38DDE}"/>
              </a:ext>
            </a:extLst>
          </p:cNvPr>
          <p:cNvPicPr>
            <a:picLocks noGrp="1" noChangeAspect="1"/>
          </p:cNvPicPr>
          <p:nvPr>
            <p:ph idx="1"/>
          </p:nvPr>
        </p:nvPicPr>
        <p:blipFill>
          <a:blip r:embed="rId2"/>
          <a:stretch>
            <a:fillRect/>
          </a:stretch>
        </p:blipFill>
        <p:spPr>
          <a:xfrm>
            <a:off x="0" y="3599435"/>
            <a:ext cx="3409519" cy="2663687"/>
          </a:xfrm>
        </p:spPr>
      </p:pic>
      <p:sp>
        <p:nvSpPr>
          <p:cNvPr id="17" name="CaixaDeTexto 16">
            <a:extLst>
              <a:ext uri="{FF2B5EF4-FFF2-40B4-BE49-F238E27FC236}">
                <a16:creationId xmlns:a16="http://schemas.microsoft.com/office/drawing/2014/main" id="{C2F758C8-64E3-4FA9-8ECA-D230497D55DA}"/>
              </a:ext>
            </a:extLst>
          </p:cNvPr>
          <p:cNvSpPr txBox="1"/>
          <p:nvPr/>
        </p:nvSpPr>
        <p:spPr>
          <a:xfrm>
            <a:off x="350874" y="6378709"/>
            <a:ext cx="2817628" cy="369332"/>
          </a:xfrm>
          <a:prstGeom prst="rect">
            <a:avLst/>
          </a:prstGeom>
          <a:noFill/>
          <a:ln>
            <a:solidFill>
              <a:schemeClr val="accent5">
                <a:lumMod val="50000"/>
              </a:schemeClr>
            </a:solidFill>
          </a:ln>
          <a:effectLst>
            <a:glow rad="228600">
              <a:schemeClr val="tx1">
                <a:lumMod val="50000"/>
                <a:alpha val="40000"/>
              </a:schemeClr>
            </a:glow>
          </a:effectLst>
        </p:spPr>
        <p:txBody>
          <a:bodyPr wrap="square" rtlCol="0">
            <a:spAutoFit/>
          </a:bodyPr>
          <a:lstStyle/>
          <a:p>
            <a:pPr algn="ctr"/>
            <a:r>
              <a:rPr lang="pt-BR" b="1" u="sng" dirty="0"/>
              <a:t>TRABALHADORES</a:t>
            </a:r>
          </a:p>
        </p:txBody>
      </p:sp>
      <p:pic>
        <p:nvPicPr>
          <p:cNvPr id="19" name="Imagem 18">
            <a:extLst>
              <a:ext uri="{FF2B5EF4-FFF2-40B4-BE49-F238E27FC236}">
                <a16:creationId xmlns:a16="http://schemas.microsoft.com/office/drawing/2014/main" id="{885FD552-4C0F-4CAE-82F4-9E5E0CE45A81}"/>
              </a:ext>
            </a:extLst>
          </p:cNvPr>
          <p:cNvPicPr>
            <a:picLocks noChangeAspect="1"/>
          </p:cNvPicPr>
          <p:nvPr/>
        </p:nvPicPr>
        <p:blipFill>
          <a:blip r:embed="rId3"/>
          <a:stretch>
            <a:fillRect/>
          </a:stretch>
        </p:blipFill>
        <p:spPr>
          <a:xfrm>
            <a:off x="3748787" y="3050688"/>
            <a:ext cx="3621029" cy="2663687"/>
          </a:xfrm>
          <a:prstGeom prst="rect">
            <a:avLst/>
          </a:prstGeom>
        </p:spPr>
      </p:pic>
      <p:sp>
        <p:nvSpPr>
          <p:cNvPr id="20" name="CaixaDeTexto 19">
            <a:extLst>
              <a:ext uri="{FF2B5EF4-FFF2-40B4-BE49-F238E27FC236}">
                <a16:creationId xmlns:a16="http://schemas.microsoft.com/office/drawing/2014/main" id="{58435A1F-3448-4FC1-9A15-EB8F492EDCD4}"/>
              </a:ext>
            </a:extLst>
          </p:cNvPr>
          <p:cNvSpPr txBox="1"/>
          <p:nvPr/>
        </p:nvSpPr>
        <p:spPr>
          <a:xfrm>
            <a:off x="4476307" y="5830959"/>
            <a:ext cx="2232837" cy="369332"/>
          </a:xfrm>
          <a:prstGeom prst="rect">
            <a:avLst/>
          </a:prstGeom>
          <a:noFill/>
          <a:ln>
            <a:solidFill>
              <a:schemeClr val="accent5">
                <a:lumMod val="50000"/>
              </a:schemeClr>
            </a:solidFill>
          </a:ln>
          <a:effectLst>
            <a:glow rad="228600">
              <a:schemeClr val="tx1">
                <a:lumMod val="50000"/>
                <a:alpha val="40000"/>
              </a:schemeClr>
            </a:glow>
          </a:effectLst>
        </p:spPr>
        <p:txBody>
          <a:bodyPr wrap="square" rtlCol="0">
            <a:spAutoFit/>
          </a:bodyPr>
          <a:lstStyle/>
          <a:p>
            <a:pPr algn="ctr"/>
            <a:r>
              <a:rPr lang="pt-BR" b="1" dirty="0"/>
              <a:t>GUERREIROS</a:t>
            </a:r>
          </a:p>
        </p:txBody>
      </p:sp>
      <p:pic>
        <p:nvPicPr>
          <p:cNvPr id="22" name="Imagem 21">
            <a:extLst>
              <a:ext uri="{FF2B5EF4-FFF2-40B4-BE49-F238E27FC236}">
                <a16:creationId xmlns:a16="http://schemas.microsoft.com/office/drawing/2014/main" id="{0372EBB0-A7EB-4AD4-B730-468B8AE640F3}"/>
              </a:ext>
            </a:extLst>
          </p:cNvPr>
          <p:cNvPicPr>
            <a:picLocks noChangeAspect="1"/>
          </p:cNvPicPr>
          <p:nvPr/>
        </p:nvPicPr>
        <p:blipFill>
          <a:blip r:embed="rId4"/>
          <a:stretch>
            <a:fillRect/>
          </a:stretch>
        </p:blipFill>
        <p:spPr>
          <a:xfrm>
            <a:off x="7818783" y="2370850"/>
            <a:ext cx="3900711" cy="2227653"/>
          </a:xfrm>
          <a:prstGeom prst="rect">
            <a:avLst/>
          </a:prstGeom>
        </p:spPr>
      </p:pic>
      <p:sp>
        <p:nvSpPr>
          <p:cNvPr id="23" name="CaixaDeTexto 22">
            <a:extLst>
              <a:ext uri="{FF2B5EF4-FFF2-40B4-BE49-F238E27FC236}">
                <a16:creationId xmlns:a16="http://schemas.microsoft.com/office/drawing/2014/main" id="{609768AE-8C8D-4E12-BC5F-B627517E1BA1}"/>
              </a:ext>
            </a:extLst>
          </p:cNvPr>
          <p:cNvSpPr txBox="1"/>
          <p:nvPr/>
        </p:nvSpPr>
        <p:spPr>
          <a:xfrm>
            <a:off x="9064485" y="4744280"/>
            <a:ext cx="1780724" cy="369332"/>
          </a:xfrm>
          <a:prstGeom prst="rect">
            <a:avLst/>
          </a:prstGeom>
          <a:noFill/>
          <a:ln>
            <a:solidFill>
              <a:schemeClr val="accent5">
                <a:lumMod val="50000"/>
              </a:schemeClr>
            </a:solidFill>
          </a:ln>
          <a:effectLst>
            <a:glow rad="228600">
              <a:schemeClr val="tx1">
                <a:lumMod val="50000"/>
                <a:alpha val="40000"/>
              </a:schemeClr>
            </a:glow>
          </a:effectLst>
        </p:spPr>
        <p:txBody>
          <a:bodyPr wrap="square" rtlCol="0">
            <a:spAutoFit/>
          </a:bodyPr>
          <a:lstStyle/>
          <a:p>
            <a:pPr algn="ctr"/>
            <a:r>
              <a:rPr lang="pt-BR" b="1" u="sng" dirty="0"/>
              <a:t>FILÓSOFOS</a:t>
            </a:r>
          </a:p>
        </p:txBody>
      </p:sp>
    </p:spTree>
    <p:extLst>
      <p:ext uri="{BB962C8B-B14F-4D97-AF65-F5344CB8AC3E}">
        <p14:creationId xmlns:p14="http://schemas.microsoft.com/office/powerpoint/2010/main" val="1400556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28269A02-DAB6-4811-93AE-4F600AC96755}"/>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D386C5E6-EDDD-4775-BCEA-4EDFD5C81802}"/>
              </a:ext>
            </a:extLst>
          </p:cNvPr>
          <p:cNvPicPr>
            <a:picLocks noGrp="1" noChangeAspect="1"/>
          </p:cNvPicPr>
          <p:nvPr>
            <p:ph idx="1"/>
          </p:nvPr>
        </p:nvPicPr>
        <p:blipFill>
          <a:blip r:embed="rId2"/>
          <a:stretch>
            <a:fillRect/>
          </a:stretch>
        </p:blipFill>
        <p:spPr>
          <a:xfrm>
            <a:off x="0" y="-17230"/>
            <a:ext cx="12192000" cy="6883253"/>
          </a:xfrm>
        </p:spPr>
      </p:pic>
    </p:spTree>
    <p:extLst>
      <p:ext uri="{BB962C8B-B14F-4D97-AF65-F5344CB8AC3E}">
        <p14:creationId xmlns:p14="http://schemas.microsoft.com/office/powerpoint/2010/main" val="1644943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28269A02-DAB6-4811-93AE-4F600AC96755}"/>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07FF6951-5E37-4A13-9041-A2D870887799}"/>
              </a:ext>
            </a:extLst>
          </p:cNvPr>
          <p:cNvSpPr>
            <a:spLocks noGrp="1"/>
          </p:cNvSpPr>
          <p:nvPr>
            <p:ph idx="1"/>
          </p:nvPr>
        </p:nvSpPr>
        <p:spPr/>
        <p:txBody>
          <a:bodyPr/>
          <a:lstStyle/>
          <a:p>
            <a:endParaRPr lang="pt-BR"/>
          </a:p>
        </p:txBody>
      </p:sp>
      <p:pic>
        <p:nvPicPr>
          <p:cNvPr id="1026" name="Picture 2" descr="Pin de Livinha em Frases | Show de bola, Memes, Fotos">
            <a:extLst>
              <a:ext uri="{FF2B5EF4-FFF2-40B4-BE49-F238E27FC236}">
                <a16:creationId xmlns:a16="http://schemas.microsoft.com/office/drawing/2014/main" id="{9185513F-3895-47A5-880A-7344F9FDA2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2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583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4AEC5C93-A7CD-42A6-B60E-DC66DB4BDC93}"/>
              </a:ext>
            </a:extLst>
          </p:cNvPr>
          <p:cNvSpPr>
            <a:spLocks noGrp="1"/>
          </p:cNvSpPr>
          <p:nvPr>
            <p:ph idx="1"/>
          </p:nvPr>
        </p:nvSpPr>
        <p:spPr>
          <a:xfrm>
            <a:off x="0" y="0"/>
            <a:ext cx="12192000" cy="6857999"/>
          </a:xfrm>
        </p:spPr>
        <p:txBody>
          <a:bodyPr>
            <a:normAutofit fontScale="92500" lnSpcReduction="20000"/>
          </a:bodyPr>
          <a:lstStyle/>
          <a:p>
            <a:pPr marL="36900" indent="0" algn="just">
              <a:buNone/>
            </a:pPr>
            <a:r>
              <a:rPr lang="pt-BR" sz="3000" dirty="0">
                <a:solidFill>
                  <a:srgbClr val="00B0F0"/>
                </a:solidFill>
              </a:rPr>
              <a:t>(ENEM) </a:t>
            </a:r>
            <a:r>
              <a:rPr lang="pt-BR" sz="3000" dirty="0"/>
              <a:t>Os andróginos tentaram escalar o céu para combater os deuses. No entanto, os deuses em um primeiro momento pensam em matá-los de forma sumária. Depois decidem puni-los da forma mais cruel: dividem-nos em dois. Por exemplo, é como se pegássemos um ovo cozido e, com uma linha, dividíssemos ao meio. Desta forma, até hoje as metades separadas buscam reunir-se. Cada um com saudade de sua metade, tenta juntar-se novamente a ela, abraçando-se, enlaçando-se um ao outro, desejando formar um único ser.</a:t>
            </a:r>
          </a:p>
          <a:p>
            <a:pPr marL="36900" indent="0" algn="just">
              <a:buNone/>
            </a:pPr>
            <a:r>
              <a:rPr lang="pt-BR" sz="3000" dirty="0"/>
              <a:t>PLATÃO. O banquete. São Paulo: Nova Cultural, 1987.</a:t>
            </a:r>
          </a:p>
          <a:p>
            <a:pPr marL="36900" indent="0" algn="just">
              <a:buNone/>
            </a:pPr>
            <a:r>
              <a:rPr lang="pt-BR" sz="3000" dirty="0">
                <a:solidFill>
                  <a:srgbClr val="00B0F0"/>
                </a:solidFill>
              </a:rPr>
              <a:t>No trecho da obra O banquete, Platão explicita, por meio de uma alegoria, o</a:t>
            </a:r>
          </a:p>
          <a:p>
            <a:pPr marL="36900" indent="0" algn="just">
              <a:buNone/>
            </a:pPr>
            <a:endParaRPr lang="pt-BR" sz="3000" dirty="0"/>
          </a:p>
          <a:p>
            <a:pPr marL="36900" indent="0" algn="just">
              <a:buNone/>
            </a:pPr>
            <a:r>
              <a:rPr lang="pt-BR" sz="3000" dirty="0">
                <a:solidFill>
                  <a:srgbClr val="00B050"/>
                </a:solidFill>
              </a:rPr>
              <a:t>a)</a:t>
            </a:r>
            <a:r>
              <a:rPr lang="pt-BR" sz="3000" dirty="0"/>
              <a:t> bem supremo como fim do homem.</a:t>
            </a:r>
          </a:p>
          <a:p>
            <a:pPr marL="36900" indent="0" algn="just">
              <a:buNone/>
            </a:pPr>
            <a:r>
              <a:rPr lang="pt-BR" sz="3000" dirty="0">
                <a:solidFill>
                  <a:srgbClr val="00B050"/>
                </a:solidFill>
              </a:rPr>
              <a:t>b) </a:t>
            </a:r>
            <a:r>
              <a:rPr lang="pt-BR" sz="3000" dirty="0"/>
              <a:t>prazer perene como fundamento da felicidade.</a:t>
            </a:r>
          </a:p>
          <a:p>
            <a:pPr marL="36900" indent="0" algn="just">
              <a:buNone/>
            </a:pPr>
            <a:r>
              <a:rPr lang="pt-BR" sz="3000" dirty="0">
                <a:solidFill>
                  <a:srgbClr val="00B050"/>
                </a:solidFill>
              </a:rPr>
              <a:t>c)</a:t>
            </a:r>
            <a:r>
              <a:rPr lang="pt-BR" sz="3000" dirty="0"/>
              <a:t> ideal inteligível como transcendência desejada.</a:t>
            </a:r>
          </a:p>
          <a:p>
            <a:pPr marL="36900" indent="0" algn="just">
              <a:buNone/>
            </a:pPr>
            <a:r>
              <a:rPr lang="pt-BR" sz="3000" dirty="0">
                <a:solidFill>
                  <a:srgbClr val="00B050"/>
                </a:solidFill>
              </a:rPr>
              <a:t>d)</a:t>
            </a:r>
            <a:r>
              <a:rPr lang="pt-BR" sz="3000" dirty="0"/>
              <a:t> amor como falta constituinte do ser humano.</a:t>
            </a:r>
          </a:p>
          <a:p>
            <a:pPr marL="36900" indent="0" algn="just">
              <a:buNone/>
            </a:pPr>
            <a:r>
              <a:rPr lang="pt-BR" sz="3000" dirty="0">
                <a:solidFill>
                  <a:srgbClr val="00B050"/>
                </a:solidFill>
              </a:rPr>
              <a:t>e)</a:t>
            </a:r>
            <a:r>
              <a:rPr lang="pt-BR" sz="3000" dirty="0"/>
              <a:t> autoconhecimento como caminho da verdade.</a:t>
            </a:r>
          </a:p>
          <a:p>
            <a:pPr marL="36900" indent="0">
              <a:buNone/>
            </a:pPr>
            <a:endParaRPr lang="pt-BR" dirty="0"/>
          </a:p>
        </p:txBody>
      </p:sp>
    </p:spTree>
    <p:extLst>
      <p:ext uri="{BB962C8B-B14F-4D97-AF65-F5344CB8AC3E}">
        <p14:creationId xmlns:p14="http://schemas.microsoft.com/office/powerpoint/2010/main" val="1828242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9221B9-1E58-48F5-A58F-4A88AB0832B2}"/>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E9306E22-67EE-49EC-B6C5-18B3422F6D57}"/>
              </a:ext>
            </a:extLst>
          </p:cNvPr>
          <p:cNvPicPr>
            <a:picLocks noGrp="1" noChangeAspect="1"/>
          </p:cNvPicPr>
          <p:nvPr>
            <p:ph idx="1"/>
          </p:nvPr>
        </p:nvPicPr>
        <p:blipFill>
          <a:blip r:embed="rId2"/>
          <a:stretch>
            <a:fillRect/>
          </a:stretch>
        </p:blipFill>
        <p:spPr>
          <a:xfrm>
            <a:off x="0" y="0"/>
            <a:ext cx="12192000" cy="6858000"/>
          </a:xfrm>
        </p:spPr>
      </p:pic>
    </p:spTree>
    <p:extLst>
      <p:ext uri="{BB962C8B-B14F-4D97-AF65-F5344CB8AC3E}">
        <p14:creationId xmlns:p14="http://schemas.microsoft.com/office/powerpoint/2010/main" val="27423334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82CE7FB9-A30D-45C4-A2ED-1B738C64B9D3}"/>
              </a:ext>
            </a:extLst>
          </p:cNvPr>
          <p:cNvSpPr>
            <a:spLocks noGrp="1"/>
          </p:cNvSpPr>
          <p:nvPr>
            <p:ph idx="1"/>
          </p:nvPr>
        </p:nvSpPr>
        <p:spPr>
          <a:xfrm>
            <a:off x="0" y="0"/>
            <a:ext cx="12192000" cy="6857999"/>
          </a:xfrm>
        </p:spPr>
        <p:txBody>
          <a:bodyPr>
            <a:normAutofit lnSpcReduction="10000"/>
          </a:bodyPr>
          <a:lstStyle/>
          <a:p>
            <a:pPr marL="36900" indent="0" algn="just">
              <a:buNone/>
            </a:pPr>
            <a:r>
              <a:rPr lang="pt-BR" sz="2800" dirty="0">
                <a:solidFill>
                  <a:srgbClr val="00B0F0"/>
                </a:solidFill>
              </a:rPr>
              <a:t>(ENEM) </a:t>
            </a:r>
            <a:r>
              <a:rPr lang="pt-BR" sz="2800" dirty="0"/>
              <a:t>Estamos, pois, de acordo quando, ao ver algum objeto, dizemos: "Este objeto que estou vendo agora tem tendências para assemelhar-se a um outro ser, mas, por ter defeitos, não consegue ser tal como o ser em questão, e lhe é, pelo contrário, inferior". Assim, para podermos fazer estas reflexões, é necessário que antes tenhamos tido ocasião de conhecer esse ser de que se aproxima o dito objeto, ainda que imperfeitamente.</a:t>
            </a:r>
          </a:p>
          <a:p>
            <a:pPr marL="36900" indent="0">
              <a:buNone/>
            </a:pPr>
            <a:r>
              <a:rPr lang="pt-BR" sz="2800" dirty="0"/>
              <a:t>PLATÃO, Fédon. São Paulo: Abril Cultural, 1972.</a:t>
            </a:r>
            <a:br>
              <a:rPr lang="pt-BR" sz="2800" dirty="0"/>
            </a:br>
            <a:br>
              <a:rPr lang="pt-BR" sz="2800" dirty="0"/>
            </a:br>
            <a:r>
              <a:rPr lang="pt-BR" sz="2800" dirty="0">
                <a:solidFill>
                  <a:srgbClr val="00B0F0"/>
                </a:solidFill>
              </a:rPr>
              <a:t>Na epistemologia platônica, conhecer um determinado objeto implica</a:t>
            </a:r>
          </a:p>
          <a:p>
            <a:pPr marL="36900" indent="0">
              <a:buNone/>
            </a:pPr>
            <a:br>
              <a:rPr lang="pt-BR" sz="2800" dirty="0">
                <a:solidFill>
                  <a:srgbClr val="00B0F0"/>
                </a:solidFill>
              </a:rPr>
            </a:br>
            <a:r>
              <a:rPr lang="pt-BR" sz="2800" dirty="0">
                <a:solidFill>
                  <a:srgbClr val="00B050"/>
                </a:solidFill>
              </a:rPr>
              <a:t>a) </a:t>
            </a:r>
            <a:r>
              <a:rPr lang="pt-BR" sz="2800" dirty="0"/>
              <a:t>estabelecer semelhanças entre o que é observado em momentos distintos.</a:t>
            </a:r>
            <a:br>
              <a:rPr lang="pt-BR" sz="2800" dirty="0"/>
            </a:br>
            <a:r>
              <a:rPr lang="pt-BR" sz="2800" dirty="0">
                <a:solidFill>
                  <a:srgbClr val="00B050"/>
                </a:solidFill>
              </a:rPr>
              <a:t>b)</a:t>
            </a:r>
            <a:r>
              <a:rPr lang="pt-BR" sz="2800" dirty="0"/>
              <a:t> comparar o objeto observado com uma descrição detalhada dele.</a:t>
            </a:r>
            <a:br>
              <a:rPr lang="pt-BR" sz="2800" dirty="0"/>
            </a:br>
            <a:r>
              <a:rPr lang="pt-BR" sz="2800" dirty="0">
                <a:solidFill>
                  <a:srgbClr val="00B050"/>
                </a:solidFill>
              </a:rPr>
              <a:t>c)</a:t>
            </a:r>
            <a:r>
              <a:rPr lang="pt-BR" sz="2800" dirty="0"/>
              <a:t> descrever corretamente as características do objeto observado.</a:t>
            </a:r>
            <a:br>
              <a:rPr lang="pt-BR" sz="2800" dirty="0"/>
            </a:br>
            <a:r>
              <a:rPr lang="pt-BR" sz="2800" dirty="0">
                <a:solidFill>
                  <a:srgbClr val="00B050"/>
                </a:solidFill>
              </a:rPr>
              <a:t>d)</a:t>
            </a:r>
            <a:r>
              <a:rPr lang="pt-BR" sz="2800" dirty="0"/>
              <a:t> fazer correspondência entre o objeto observado e seu ser.</a:t>
            </a:r>
            <a:br>
              <a:rPr lang="pt-BR" sz="2800" dirty="0"/>
            </a:br>
            <a:r>
              <a:rPr lang="pt-BR" sz="2800" dirty="0">
                <a:solidFill>
                  <a:srgbClr val="00B050"/>
                </a:solidFill>
              </a:rPr>
              <a:t>e)</a:t>
            </a:r>
            <a:r>
              <a:rPr lang="pt-BR" sz="2800" dirty="0"/>
              <a:t> identificar outro exemplar idêntico ao observa</a:t>
            </a:r>
          </a:p>
          <a:p>
            <a:endParaRPr lang="pt-BR" dirty="0"/>
          </a:p>
        </p:txBody>
      </p:sp>
    </p:spTree>
    <p:extLst>
      <p:ext uri="{BB962C8B-B14F-4D97-AF65-F5344CB8AC3E}">
        <p14:creationId xmlns:p14="http://schemas.microsoft.com/office/powerpoint/2010/main" val="2494995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79290A4B-DB9B-41D6-ABD9-651BF86AAC05}"/>
              </a:ext>
            </a:extLst>
          </p:cNvPr>
          <p:cNvSpPr>
            <a:spLocks noGrp="1"/>
          </p:cNvSpPr>
          <p:nvPr>
            <p:ph idx="1"/>
          </p:nvPr>
        </p:nvSpPr>
        <p:spPr>
          <a:xfrm>
            <a:off x="0" y="0"/>
            <a:ext cx="12192000" cy="6857999"/>
          </a:xfrm>
        </p:spPr>
        <p:txBody>
          <a:bodyPr>
            <a:normAutofit fontScale="92500" lnSpcReduction="10000"/>
          </a:bodyPr>
          <a:lstStyle/>
          <a:p>
            <a:pPr marL="36900" indent="0" algn="just">
              <a:buNone/>
            </a:pPr>
            <a:r>
              <a:rPr lang="pt-BR" sz="2800" dirty="0">
                <a:solidFill>
                  <a:srgbClr val="00B0F0"/>
                </a:solidFill>
              </a:rPr>
              <a:t>(UEL) </a:t>
            </a:r>
            <a:r>
              <a:rPr lang="pt-BR" sz="2800" dirty="0"/>
              <a:t>Segundo Platão, as opiniões dos seres humanos sobre a realidade são quase sempre equivocadas, ilusórias e, sobretudo, passageiras, já que eles mudam de opinião de acordo com as circunstâncias. Como agem baseados em opiniões, sua conduta resulta quase sempre em injustiça, desordem e insatisfação, ou seja, na imperfeição da sociedade. Em seu livro A República, ele, então, idealizou uma sociedade capaz de alcançar a perfeição, desde que seu governo coubesse exclusivamente</a:t>
            </a:r>
          </a:p>
          <a:p>
            <a:pPr marL="36900" indent="0" algn="just">
              <a:buNone/>
            </a:pPr>
            <a:endParaRPr lang="pt-BR" sz="2800" dirty="0"/>
          </a:p>
          <a:p>
            <a:pPr marL="36900" indent="0" algn="just">
              <a:buNone/>
            </a:pPr>
            <a:r>
              <a:rPr lang="pt-BR" sz="2800" dirty="0">
                <a:solidFill>
                  <a:srgbClr val="00B0F0"/>
                </a:solidFill>
              </a:rPr>
              <a:t>A)</a:t>
            </a:r>
            <a:r>
              <a:rPr lang="pt-BR" sz="2800" dirty="0"/>
              <a:t> aos guerreiros, porque somente eles teriam força para obrigar todos a agirem corretamente. </a:t>
            </a:r>
          </a:p>
          <a:p>
            <a:pPr marL="36900" indent="0" algn="just">
              <a:buNone/>
            </a:pPr>
            <a:r>
              <a:rPr lang="pt-BR" sz="2800" dirty="0">
                <a:solidFill>
                  <a:srgbClr val="00B0F0"/>
                </a:solidFill>
              </a:rPr>
              <a:t>B) </a:t>
            </a:r>
            <a:r>
              <a:rPr lang="pt-BR" sz="2800" dirty="0"/>
              <a:t>aos tiranos, porque somente eles unificariam a sociedade sob a mesma vontade. </a:t>
            </a:r>
          </a:p>
          <a:p>
            <a:pPr marL="36900" indent="0" algn="just">
              <a:buNone/>
            </a:pPr>
            <a:r>
              <a:rPr lang="pt-BR" sz="2800" dirty="0">
                <a:solidFill>
                  <a:srgbClr val="00B0F0"/>
                </a:solidFill>
              </a:rPr>
              <a:t>C)</a:t>
            </a:r>
            <a:r>
              <a:rPr lang="pt-BR" sz="2800" dirty="0"/>
              <a:t> aos mais ricos, porque somente eles saberiam aplicar bem os recursos da sociedade. </a:t>
            </a:r>
          </a:p>
          <a:p>
            <a:pPr marL="36900" indent="0" algn="just">
              <a:buNone/>
            </a:pPr>
            <a:r>
              <a:rPr lang="pt-BR" sz="2800" dirty="0">
                <a:solidFill>
                  <a:srgbClr val="00B0F0"/>
                </a:solidFill>
              </a:rPr>
              <a:t>D) </a:t>
            </a:r>
            <a:r>
              <a:rPr lang="pt-BR" sz="2800" dirty="0"/>
              <a:t>aos demagogos, porque somente eles convenceriam a maioria a agir de modo organizado. </a:t>
            </a:r>
          </a:p>
          <a:p>
            <a:pPr marL="36900" indent="0" algn="just">
              <a:buNone/>
            </a:pPr>
            <a:r>
              <a:rPr lang="pt-BR" sz="2800" dirty="0">
                <a:solidFill>
                  <a:srgbClr val="00B0F0"/>
                </a:solidFill>
              </a:rPr>
              <a:t>E)</a:t>
            </a:r>
            <a:r>
              <a:rPr lang="pt-BR" sz="2800" dirty="0"/>
              <a:t> aos filósofos, porque somente eles disporiam de conhecimento verdadeiro e imutável.</a:t>
            </a:r>
          </a:p>
        </p:txBody>
      </p:sp>
    </p:spTree>
    <p:extLst>
      <p:ext uri="{BB962C8B-B14F-4D97-AF65-F5344CB8AC3E}">
        <p14:creationId xmlns:p14="http://schemas.microsoft.com/office/powerpoint/2010/main" val="3330273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79290A4B-DB9B-41D6-ABD9-651BF86AAC05}"/>
              </a:ext>
            </a:extLst>
          </p:cNvPr>
          <p:cNvSpPr>
            <a:spLocks noGrp="1"/>
          </p:cNvSpPr>
          <p:nvPr>
            <p:ph idx="1"/>
          </p:nvPr>
        </p:nvSpPr>
        <p:spPr>
          <a:xfrm>
            <a:off x="0" y="0"/>
            <a:ext cx="12192000" cy="6857999"/>
          </a:xfrm>
        </p:spPr>
        <p:txBody>
          <a:bodyPr>
            <a:normAutofit fontScale="92500" lnSpcReduction="20000"/>
          </a:bodyPr>
          <a:lstStyle/>
          <a:p>
            <a:pPr marL="36900" indent="0" algn="just">
              <a:lnSpc>
                <a:spcPct val="115000"/>
              </a:lnSpc>
              <a:spcAft>
                <a:spcPts val="1000"/>
              </a:spcAft>
              <a:buNone/>
            </a:pPr>
            <a:r>
              <a:rPr lang="pt-BR" sz="3900" dirty="0"/>
              <a:t>(</a:t>
            </a:r>
            <a:r>
              <a:rPr lang="pt-BR" sz="3900" dirty="0" err="1"/>
              <a:t>Uepg</a:t>
            </a:r>
            <a:r>
              <a:rPr lang="pt-BR" sz="3900" dirty="0"/>
              <a:t>)  Sobre as ideias filosóficas apontadas por Platão, assinale o que for correto. </a:t>
            </a:r>
          </a:p>
          <a:p>
            <a:pPr marL="0" indent="0" algn="just">
              <a:lnSpc>
                <a:spcPct val="115000"/>
              </a:lnSpc>
              <a:spcAft>
                <a:spcPts val="1000"/>
              </a:spcAft>
              <a:buNone/>
            </a:pPr>
            <a:r>
              <a:rPr lang="pt-BR" sz="3900" dirty="0"/>
              <a:t>01) A teoria das ideias busca explicar o processo do conhecimento como passagem do mundo das sombras para o mundo das ideias.   </a:t>
            </a:r>
          </a:p>
          <a:p>
            <a:pPr marL="0" indent="0" algn="just">
              <a:lnSpc>
                <a:spcPct val="115000"/>
              </a:lnSpc>
              <a:spcAft>
                <a:spcPts val="1000"/>
              </a:spcAft>
              <a:buNone/>
            </a:pPr>
            <a:r>
              <a:rPr lang="pt-BR" sz="3900" dirty="0"/>
              <a:t>02) O conhecimento verdadeiro é formado no mundo das ideias.   </a:t>
            </a:r>
          </a:p>
          <a:p>
            <a:pPr marL="0" indent="0" algn="just">
              <a:lnSpc>
                <a:spcPct val="115000"/>
              </a:lnSpc>
              <a:spcAft>
                <a:spcPts val="1000"/>
              </a:spcAft>
              <a:buNone/>
            </a:pPr>
            <a:r>
              <a:rPr lang="pt-BR" sz="3900" dirty="0"/>
              <a:t>04) O conhecimento verdadeiro é formado no mundo sensível, onde o Ser é absoluto.   </a:t>
            </a:r>
          </a:p>
          <a:p>
            <a:pPr marL="0" indent="0" algn="just">
              <a:lnSpc>
                <a:spcPct val="115000"/>
              </a:lnSpc>
              <a:spcAft>
                <a:spcPts val="1000"/>
              </a:spcAft>
              <a:buNone/>
            </a:pPr>
            <a:r>
              <a:rPr lang="pt-BR" sz="3900" dirty="0"/>
              <a:t>08) Os objetos sensíveis geram as opiniões.   </a:t>
            </a:r>
          </a:p>
          <a:p>
            <a:pPr marL="36900" indent="0" algn="just">
              <a:buNone/>
            </a:pPr>
            <a:endParaRPr lang="pt-BR" sz="2800" dirty="0"/>
          </a:p>
        </p:txBody>
      </p:sp>
    </p:spTree>
    <p:extLst>
      <p:ext uri="{BB962C8B-B14F-4D97-AF65-F5344CB8AC3E}">
        <p14:creationId xmlns:p14="http://schemas.microsoft.com/office/powerpoint/2010/main" val="28637817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79290A4B-DB9B-41D6-ABD9-651BF86AAC05}"/>
              </a:ext>
            </a:extLst>
          </p:cNvPr>
          <p:cNvSpPr>
            <a:spLocks noGrp="1"/>
          </p:cNvSpPr>
          <p:nvPr>
            <p:ph idx="1"/>
          </p:nvPr>
        </p:nvSpPr>
        <p:spPr>
          <a:xfrm>
            <a:off x="0" y="0"/>
            <a:ext cx="12192000" cy="6857999"/>
          </a:xfrm>
        </p:spPr>
        <p:txBody>
          <a:bodyPr>
            <a:normAutofit/>
          </a:bodyPr>
          <a:lstStyle/>
          <a:p>
            <a:pPr marL="36900" indent="0" algn="just">
              <a:lnSpc>
                <a:spcPct val="115000"/>
              </a:lnSpc>
              <a:spcAft>
                <a:spcPts val="1000"/>
              </a:spcAft>
              <a:buNone/>
            </a:pPr>
            <a:r>
              <a:rPr lang="pt-BR" sz="3200" dirty="0"/>
              <a:t>(</a:t>
            </a:r>
            <a:r>
              <a:rPr lang="pt-BR" sz="3200" dirty="0" err="1"/>
              <a:t>Uepg</a:t>
            </a:r>
            <a:r>
              <a:rPr lang="pt-BR" sz="3200" dirty="0"/>
              <a:t>)  Sobre a filosofia platônica, assinale o que for correto.  </a:t>
            </a:r>
          </a:p>
          <a:p>
            <a:pPr marL="36900" indent="0" algn="just">
              <a:lnSpc>
                <a:spcPct val="115000"/>
              </a:lnSpc>
              <a:spcAft>
                <a:spcPts val="1000"/>
              </a:spcAft>
              <a:buNone/>
            </a:pPr>
            <a:r>
              <a:rPr lang="pt-BR" sz="3200" dirty="0"/>
              <a:t>01) Para Platão, não se pode fazer do rei um filósofo, mas se deve fazer do filósofo um rei.    </a:t>
            </a:r>
          </a:p>
          <a:p>
            <a:pPr marL="0" indent="0" algn="just">
              <a:lnSpc>
                <a:spcPct val="115000"/>
              </a:lnSpc>
              <a:spcAft>
                <a:spcPts val="1000"/>
              </a:spcAft>
              <a:buNone/>
            </a:pPr>
            <a:r>
              <a:rPr lang="pt-BR" sz="3200" dirty="0"/>
              <a:t>02) A filosofia platônica está encarregada apenas de estabelecer a diferença entre aparência e ilusão.    </a:t>
            </a:r>
          </a:p>
          <a:p>
            <a:pPr marL="0" indent="0" algn="just">
              <a:lnSpc>
                <a:spcPct val="115000"/>
              </a:lnSpc>
              <a:spcAft>
                <a:spcPts val="1000"/>
              </a:spcAft>
              <a:buNone/>
            </a:pPr>
            <a:r>
              <a:rPr lang="pt-BR" sz="3200" dirty="0"/>
              <a:t>04) O segundo estágio de conhecimento refere-se às opiniões, porém apenas o mundo das formas é passível de conhecimento verdadeiro.    </a:t>
            </a:r>
          </a:p>
          <a:p>
            <a:pPr marL="0" indent="0" algn="just">
              <a:lnSpc>
                <a:spcPct val="115000"/>
              </a:lnSpc>
              <a:spcAft>
                <a:spcPts val="1000"/>
              </a:spcAft>
              <a:buNone/>
            </a:pPr>
            <a:r>
              <a:rPr lang="pt-BR" sz="3200" dirty="0"/>
              <a:t>08) A política de Platão é antidemocrática, pois apenas aquele que adquire a ciência política poderá levar justiça a todos.    </a:t>
            </a:r>
          </a:p>
          <a:p>
            <a:pPr marL="36900" indent="0" algn="just">
              <a:buNone/>
            </a:pPr>
            <a:endParaRPr lang="pt-BR" sz="2800" dirty="0"/>
          </a:p>
        </p:txBody>
      </p:sp>
    </p:spTree>
    <p:extLst>
      <p:ext uri="{BB962C8B-B14F-4D97-AF65-F5344CB8AC3E}">
        <p14:creationId xmlns:p14="http://schemas.microsoft.com/office/powerpoint/2010/main" val="928845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3A0D65-A818-48FE-84B7-D30188F9E647}"/>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E6C2154B-1F66-4FA2-A0BF-A9F61969E90D}"/>
              </a:ext>
            </a:extLst>
          </p:cNvPr>
          <p:cNvPicPr>
            <a:picLocks noGrp="1" noChangeAspect="1"/>
          </p:cNvPicPr>
          <p:nvPr>
            <p:ph idx="1"/>
          </p:nvPr>
        </p:nvPicPr>
        <p:blipFill>
          <a:blip r:embed="rId2"/>
          <a:stretch>
            <a:fillRect/>
          </a:stretch>
        </p:blipFill>
        <p:spPr>
          <a:xfrm>
            <a:off x="0" y="0"/>
            <a:ext cx="12192000" cy="6858000"/>
          </a:xfrm>
        </p:spPr>
      </p:pic>
    </p:spTree>
    <p:extLst>
      <p:ext uri="{BB962C8B-B14F-4D97-AF65-F5344CB8AC3E}">
        <p14:creationId xmlns:p14="http://schemas.microsoft.com/office/powerpoint/2010/main" val="3614279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E5C7A5-E899-496F-B0B6-175C5EA10B13}"/>
              </a:ext>
            </a:extLst>
          </p:cNvPr>
          <p:cNvSpPr>
            <a:spLocks noGrp="1"/>
          </p:cNvSpPr>
          <p:nvPr>
            <p:ph type="title"/>
          </p:nvPr>
        </p:nvSpPr>
        <p:spPr/>
        <p:txBody>
          <a:bodyPr/>
          <a:lstStyle/>
          <a:p>
            <a:endParaRPr lang="pt-BR"/>
          </a:p>
        </p:txBody>
      </p:sp>
      <p:pic>
        <p:nvPicPr>
          <p:cNvPr id="9218" name="Picture 2" descr="Resultado de imagem para tmj png">
            <a:extLst>
              <a:ext uri="{FF2B5EF4-FFF2-40B4-BE49-F238E27FC236}">
                <a16:creationId xmlns:a16="http://schemas.microsoft.com/office/drawing/2014/main" id="{D7096B08-9141-4954-AAD9-7BC062D363B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69818" y="450665"/>
            <a:ext cx="5797735" cy="5797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479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431A2E-27A3-4F0C-B05F-28F319A1F46E}"/>
              </a:ext>
            </a:extLst>
          </p:cNvPr>
          <p:cNvSpPr>
            <a:spLocks noGrp="1"/>
          </p:cNvSpPr>
          <p:nvPr>
            <p:ph type="title"/>
          </p:nvPr>
        </p:nvSpPr>
        <p:spPr>
          <a:xfrm>
            <a:off x="913795" y="290616"/>
            <a:ext cx="10353762" cy="970450"/>
          </a:xfrm>
        </p:spPr>
        <p:style>
          <a:lnRef idx="0">
            <a:scrgbClr r="0" g="0" b="0"/>
          </a:lnRef>
          <a:fillRef idx="1003">
            <a:schemeClr val="dk1"/>
          </a:fillRef>
          <a:effectRef idx="0">
            <a:scrgbClr r="0" g="0" b="0"/>
          </a:effectRef>
          <a:fontRef idx="major"/>
        </p:style>
        <p:txBody>
          <a:bodyPr>
            <a:normAutofit fontScale="90000"/>
          </a:bodyPr>
          <a:lstStyle/>
          <a:p>
            <a:pPr algn="ctr"/>
            <a:r>
              <a:rPr lang="pt-BR" sz="6000" b="1" u="sng" dirty="0">
                <a:solidFill>
                  <a:schemeClr val="tx1">
                    <a:lumMod val="50000"/>
                  </a:schemeClr>
                </a:solidFill>
              </a:rPr>
              <a:t>Platão: BIOGRAFIA</a:t>
            </a:r>
          </a:p>
        </p:txBody>
      </p:sp>
      <p:sp>
        <p:nvSpPr>
          <p:cNvPr id="3" name="Espaço Reservado para Conteúdo 2">
            <a:extLst>
              <a:ext uri="{FF2B5EF4-FFF2-40B4-BE49-F238E27FC236}">
                <a16:creationId xmlns:a16="http://schemas.microsoft.com/office/drawing/2014/main" id="{8CC28B17-8C48-44AF-9C8B-1687AB38A158}"/>
              </a:ext>
            </a:extLst>
          </p:cNvPr>
          <p:cNvSpPr>
            <a:spLocks noGrp="1"/>
          </p:cNvSpPr>
          <p:nvPr>
            <p:ph idx="1"/>
          </p:nvPr>
        </p:nvSpPr>
        <p:spPr>
          <a:solidFill>
            <a:schemeClr val="bg1">
              <a:lumMod val="95000"/>
              <a:lumOff val="5000"/>
            </a:schemeClr>
          </a:solidFill>
        </p:spPr>
        <p:txBody>
          <a:bodyPr>
            <a:normAutofit/>
          </a:bodyPr>
          <a:lstStyle/>
          <a:p>
            <a:r>
              <a:rPr lang="pt-BR" sz="3200" dirty="0"/>
              <a:t>Atenas: Séc. V;</a:t>
            </a:r>
          </a:p>
          <a:p>
            <a:r>
              <a:rPr lang="pt-BR" sz="3200" dirty="0"/>
              <a:t>Discípulo principal de Sócrates </a:t>
            </a:r>
            <a:r>
              <a:rPr lang="pt-BR" sz="3200" b="1" dirty="0"/>
              <a:t>(desde os 20 anos)</a:t>
            </a:r>
            <a:r>
              <a:rPr lang="pt-BR" sz="3200" dirty="0"/>
              <a:t>;</a:t>
            </a:r>
          </a:p>
          <a:p>
            <a:r>
              <a:rPr lang="pt-BR" sz="3200" dirty="0"/>
              <a:t>Aparecimento em um triste contexto;</a:t>
            </a:r>
          </a:p>
          <a:p>
            <a:r>
              <a:rPr lang="pt-BR" sz="3200" dirty="0"/>
              <a:t>Fundador da Academia;</a:t>
            </a:r>
          </a:p>
          <a:p>
            <a:r>
              <a:rPr lang="pt-BR" sz="3200" dirty="0"/>
              <a:t>Grande viajante;</a:t>
            </a:r>
          </a:p>
        </p:txBody>
      </p:sp>
      <p:pic>
        <p:nvPicPr>
          <p:cNvPr id="1026" name="Picture 2" descr="Resultado de imagem para platão png">
            <a:extLst>
              <a:ext uri="{FF2B5EF4-FFF2-40B4-BE49-F238E27FC236}">
                <a16:creationId xmlns:a16="http://schemas.microsoft.com/office/drawing/2014/main" id="{FD97ADB8-8325-4935-B809-41C68C89D7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3101" y="3429000"/>
            <a:ext cx="3354690" cy="3250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630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773F03-D9FB-4C7E-957D-B2F8BC5E5367}"/>
              </a:ext>
            </a:extLst>
          </p:cNvPr>
          <p:cNvSpPr>
            <a:spLocks noGrp="1"/>
          </p:cNvSpPr>
          <p:nvPr>
            <p:ph type="title"/>
          </p:nvPr>
        </p:nvSpPr>
        <p:spPr>
          <a:xfrm>
            <a:off x="913795" y="311883"/>
            <a:ext cx="10353762" cy="1304265"/>
          </a:xfrm>
        </p:spPr>
        <p:style>
          <a:lnRef idx="0">
            <a:scrgbClr r="0" g="0" b="0"/>
          </a:lnRef>
          <a:fillRef idx="1003">
            <a:schemeClr val="dk1"/>
          </a:fillRef>
          <a:effectRef idx="0">
            <a:scrgbClr r="0" g="0" b="0"/>
          </a:effectRef>
          <a:fontRef idx="major"/>
        </p:style>
        <p:txBody>
          <a:bodyPr>
            <a:normAutofit/>
          </a:bodyPr>
          <a:lstStyle/>
          <a:p>
            <a:pPr algn="ctr"/>
            <a:r>
              <a:rPr lang="pt-BR" sz="5400" u="sng" dirty="0">
                <a:solidFill>
                  <a:schemeClr val="tx1">
                    <a:lumMod val="50000"/>
                  </a:schemeClr>
                </a:solidFill>
              </a:rPr>
              <a:t>PRINCIPAIS OBRAS</a:t>
            </a:r>
          </a:p>
        </p:txBody>
      </p:sp>
      <p:pic>
        <p:nvPicPr>
          <p:cNvPr id="5" name="Espaço Reservado para Conteúdo 4">
            <a:extLst>
              <a:ext uri="{FF2B5EF4-FFF2-40B4-BE49-F238E27FC236}">
                <a16:creationId xmlns:a16="http://schemas.microsoft.com/office/drawing/2014/main" id="{81B20A80-8953-4446-A499-0D509AC85C53}"/>
              </a:ext>
            </a:extLst>
          </p:cNvPr>
          <p:cNvPicPr>
            <a:picLocks noGrp="1" noChangeAspect="1"/>
          </p:cNvPicPr>
          <p:nvPr>
            <p:ph idx="1"/>
          </p:nvPr>
        </p:nvPicPr>
        <p:blipFill>
          <a:blip r:embed="rId2"/>
          <a:stretch>
            <a:fillRect/>
          </a:stretch>
        </p:blipFill>
        <p:spPr>
          <a:xfrm>
            <a:off x="685801" y="2286000"/>
            <a:ext cx="1524000" cy="2286000"/>
          </a:xfrm>
        </p:spPr>
      </p:pic>
      <p:pic>
        <p:nvPicPr>
          <p:cNvPr id="7" name="Imagem 6">
            <a:extLst>
              <a:ext uri="{FF2B5EF4-FFF2-40B4-BE49-F238E27FC236}">
                <a16:creationId xmlns:a16="http://schemas.microsoft.com/office/drawing/2014/main" id="{E2C1DED2-2ABB-453C-9842-FD3286AEA6F0}"/>
              </a:ext>
            </a:extLst>
          </p:cNvPr>
          <p:cNvPicPr>
            <a:picLocks noChangeAspect="1"/>
          </p:cNvPicPr>
          <p:nvPr/>
        </p:nvPicPr>
        <p:blipFill>
          <a:blip r:embed="rId3"/>
          <a:stretch>
            <a:fillRect/>
          </a:stretch>
        </p:blipFill>
        <p:spPr>
          <a:xfrm>
            <a:off x="6347526" y="3561764"/>
            <a:ext cx="1652279" cy="2694275"/>
          </a:xfrm>
          <a:prstGeom prst="rect">
            <a:avLst/>
          </a:prstGeom>
        </p:spPr>
      </p:pic>
      <p:pic>
        <p:nvPicPr>
          <p:cNvPr id="11" name="Imagem 10">
            <a:extLst>
              <a:ext uri="{FF2B5EF4-FFF2-40B4-BE49-F238E27FC236}">
                <a16:creationId xmlns:a16="http://schemas.microsoft.com/office/drawing/2014/main" id="{C350CD1F-32CE-496C-93D1-317F4DB4E41E}"/>
              </a:ext>
            </a:extLst>
          </p:cNvPr>
          <p:cNvPicPr>
            <a:picLocks noChangeAspect="1"/>
          </p:cNvPicPr>
          <p:nvPr/>
        </p:nvPicPr>
        <p:blipFill>
          <a:blip r:embed="rId4"/>
          <a:stretch>
            <a:fillRect/>
          </a:stretch>
        </p:blipFill>
        <p:spPr>
          <a:xfrm>
            <a:off x="3094450" y="3108960"/>
            <a:ext cx="1865376" cy="2926080"/>
          </a:xfrm>
          <a:prstGeom prst="rect">
            <a:avLst/>
          </a:prstGeom>
        </p:spPr>
      </p:pic>
      <p:pic>
        <p:nvPicPr>
          <p:cNvPr id="1026" name="Picture 2" descr="Livro: A Republica - Platao | Estante Virtual">
            <a:extLst>
              <a:ext uri="{FF2B5EF4-FFF2-40B4-BE49-F238E27FC236}">
                <a16:creationId xmlns:a16="http://schemas.microsoft.com/office/drawing/2014/main" id="{262B45B2-532C-486B-A28D-EAA08DC721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0199" y="1847264"/>
            <a:ext cx="2286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1602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C441C3-E001-4E09-BDFD-C345C854FCA3}"/>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F9C638DD-EBE6-4972-B240-0706546A754A}"/>
              </a:ext>
            </a:extLst>
          </p:cNvPr>
          <p:cNvSpPr>
            <a:spLocks noGrp="1"/>
          </p:cNvSpPr>
          <p:nvPr>
            <p:ph idx="1"/>
          </p:nvPr>
        </p:nvSpPr>
        <p:spPr/>
        <p:txBody>
          <a:bodyPr/>
          <a:lstStyle/>
          <a:p>
            <a:endParaRPr lang="pt-BR"/>
          </a:p>
        </p:txBody>
      </p:sp>
      <p:pic>
        <p:nvPicPr>
          <p:cNvPr id="2050" name="Picture 2" descr="PARMÊNIDES E HERÁCLITO NO ENEM - YouTube">
            <a:extLst>
              <a:ext uri="{FF2B5EF4-FFF2-40B4-BE49-F238E27FC236}">
                <a16:creationId xmlns:a16="http://schemas.microsoft.com/office/drawing/2014/main" id="{4BFC21AC-0E77-425C-A652-C54B08DF1E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3118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62BB0F4D-2E36-426A-A73F-6A7C4CDA60DB}"/>
              </a:ext>
            </a:extLst>
          </p:cNvPr>
          <p:cNvSpPr>
            <a:spLocks noGrp="1"/>
          </p:cNvSpPr>
          <p:nvPr>
            <p:ph type="title"/>
          </p:nvPr>
        </p:nvSpPr>
        <p:spPr>
          <a:xfrm>
            <a:off x="424696" y="120501"/>
            <a:ext cx="3706889" cy="1821918"/>
          </a:xfrm>
        </p:spPr>
        <p:style>
          <a:lnRef idx="0">
            <a:scrgbClr r="0" g="0" b="0"/>
          </a:lnRef>
          <a:fillRef idx="1003">
            <a:schemeClr val="dk1"/>
          </a:fillRef>
          <a:effectRef idx="0">
            <a:scrgbClr r="0" g="0" b="0"/>
          </a:effectRef>
          <a:fontRef idx="major"/>
        </p:style>
        <p:txBody>
          <a:bodyPr>
            <a:normAutofit/>
          </a:bodyPr>
          <a:lstStyle/>
          <a:p>
            <a:pPr algn="ctr"/>
            <a:r>
              <a:rPr lang="pt-BR" sz="5400" b="1" u="sng" dirty="0">
                <a:solidFill>
                  <a:schemeClr val="tx1">
                    <a:lumMod val="50000"/>
                  </a:schemeClr>
                </a:solidFill>
              </a:rPr>
              <a:t>Teoria</a:t>
            </a:r>
            <a:r>
              <a:rPr lang="pt-BR" sz="5400" b="1" dirty="0">
                <a:solidFill>
                  <a:schemeClr val="tx1">
                    <a:lumMod val="50000"/>
                  </a:schemeClr>
                </a:solidFill>
              </a:rPr>
              <a:t> </a:t>
            </a:r>
            <a:r>
              <a:rPr lang="pt-BR" sz="5400" b="1" u="sng" dirty="0">
                <a:solidFill>
                  <a:schemeClr val="tx1">
                    <a:lumMod val="50000"/>
                  </a:schemeClr>
                </a:solidFill>
              </a:rPr>
              <a:t>das</a:t>
            </a:r>
            <a:r>
              <a:rPr lang="pt-BR" sz="5400" b="1" dirty="0">
                <a:solidFill>
                  <a:schemeClr val="tx1">
                    <a:lumMod val="50000"/>
                  </a:schemeClr>
                </a:solidFill>
              </a:rPr>
              <a:t> </a:t>
            </a:r>
            <a:r>
              <a:rPr lang="pt-BR" sz="5400" b="1" u="sng" dirty="0">
                <a:solidFill>
                  <a:schemeClr val="tx1">
                    <a:lumMod val="50000"/>
                  </a:schemeClr>
                </a:solidFill>
              </a:rPr>
              <a:t>Ideias</a:t>
            </a:r>
          </a:p>
        </p:txBody>
      </p:sp>
      <p:sp>
        <p:nvSpPr>
          <p:cNvPr id="9" name="Espaço Reservado para Texto 8">
            <a:extLst>
              <a:ext uri="{FF2B5EF4-FFF2-40B4-BE49-F238E27FC236}">
                <a16:creationId xmlns:a16="http://schemas.microsoft.com/office/drawing/2014/main" id="{3D32DD86-8F52-4899-B077-ADC3CC21AC20}"/>
              </a:ext>
            </a:extLst>
          </p:cNvPr>
          <p:cNvSpPr>
            <a:spLocks noGrp="1"/>
          </p:cNvSpPr>
          <p:nvPr>
            <p:ph type="body" sz="half" idx="2"/>
          </p:nvPr>
        </p:nvSpPr>
        <p:spPr>
          <a:xfrm>
            <a:off x="424696" y="3836560"/>
            <a:ext cx="5412578" cy="2810301"/>
          </a:xfrm>
          <a:ln>
            <a:solidFill>
              <a:schemeClr val="accent5">
                <a:lumMod val="50000"/>
              </a:schemeClr>
            </a:solidFill>
          </a:ln>
          <a:effectLst>
            <a:glow rad="228600">
              <a:schemeClr val="tx1">
                <a:lumMod val="50000"/>
                <a:alpha val="40000"/>
              </a:schemeClr>
            </a:glow>
          </a:effectLst>
        </p:spPr>
        <p:txBody>
          <a:bodyPr>
            <a:normAutofit/>
          </a:bodyPr>
          <a:lstStyle/>
          <a:p>
            <a:pPr marL="285750" indent="-285750">
              <a:buFont typeface="Arial" panose="020B0604020202020204" pitchFamily="34" charset="0"/>
              <a:buChar char="•"/>
            </a:pPr>
            <a:r>
              <a:rPr lang="pt-BR" sz="2400" dirty="0"/>
              <a:t>Mundo Sensível:</a:t>
            </a:r>
          </a:p>
          <a:p>
            <a:pPr marL="742950" lvl="1" indent="-285750">
              <a:buFont typeface="Arial" panose="020B0604020202020204" pitchFamily="34" charset="0"/>
              <a:buChar char="•"/>
            </a:pPr>
            <a:r>
              <a:rPr lang="pt-BR" sz="1800" dirty="0">
                <a:solidFill>
                  <a:srgbClr val="FFFF00"/>
                </a:solidFill>
              </a:rPr>
              <a:t>Distorcido – Cópia – Imitação – Imperfeito - mutável;</a:t>
            </a:r>
          </a:p>
          <a:p>
            <a:pPr marL="285750" indent="-285750">
              <a:buFont typeface="Arial" panose="020B0604020202020204" pitchFamily="34" charset="0"/>
              <a:buChar char="•"/>
            </a:pPr>
            <a:r>
              <a:rPr lang="pt-BR" sz="2400" dirty="0"/>
              <a:t>Mundo Inteligível:</a:t>
            </a:r>
          </a:p>
          <a:p>
            <a:pPr marL="742950" lvl="1" indent="-285750">
              <a:buFont typeface="Arial" panose="020B0604020202020204" pitchFamily="34" charset="0"/>
              <a:buChar char="•"/>
            </a:pPr>
            <a:r>
              <a:rPr lang="pt-BR" sz="1800" dirty="0">
                <a:solidFill>
                  <a:srgbClr val="FFFF00"/>
                </a:solidFill>
              </a:rPr>
              <a:t>Ideal – Harmônico – Belo – Eterno – imutável - Perfeito;</a:t>
            </a:r>
          </a:p>
        </p:txBody>
      </p:sp>
      <p:pic>
        <p:nvPicPr>
          <p:cNvPr id="3074" name="Picture 2" descr="Resultado de imagem para alegoria da caverna">
            <a:extLst>
              <a:ext uri="{FF2B5EF4-FFF2-40B4-BE49-F238E27FC236}">
                <a16:creationId xmlns:a16="http://schemas.microsoft.com/office/drawing/2014/main" id="{DD453C4A-93EF-4953-932E-2DF5FD9B8F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7556" y="0"/>
            <a:ext cx="7049932" cy="3701214"/>
          </a:xfrm>
          <a:prstGeom prst="rect">
            <a:avLst/>
          </a:prstGeom>
          <a:noFill/>
          <a:extLst>
            <a:ext uri="{909E8E84-426E-40DD-AFC4-6F175D3DCCD1}">
              <a14:hiddenFill xmlns:a14="http://schemas.microsoft.com/office/drawing/2010/main">
                <a:solidFill>
                  <a:srgbClr val="FFFFFF"/>
                </a:solidFill>
              </a14:hiddenFill>
            </a:ext>
          </a:extLst>
        </p:spPr>
      </p:pic>
      <p:pic>
        <p:nvPicPr>
          <p:cNvPr id="3" name="Espaço Reservado para Conteúdo 2">
            <a:extLst>
              <a:ext uri="{FF2B5EF4-FFF2-40B4-BE49-F238E27FC236}">
                <a16:creationId xmlns:a16="http://schemas.microsoft.com/office/drawing/2014/main" id="{61A34553-AF82-44B7-94CB-6EE4F8D7908B}"/>
              </a:ext>
            </a:extLst>
          </p:cNvPr>
          <p:cNvPicPr>
            <a:picLocks noGrp="1" noChangeAspect="1"/>
          </p:cNvPicPr>
          <p:nvPr>
            <p:ph idx="1"/>
          </p:nvPr>
        </p:nvPicPr>
        <p:blipFill>
          <a:blip r:embed="rId3"/>
          <a:stretch>
            <a:fillRect/>
          </a:stretch>
        </p:blipFill>
        <p:spPr>
          <a:xfrm>
            <a:off x="6833192" y="3874255"/>
            <a:ext cx="4182137" cy="2734909"/>
          </a:xfrm>
          <a:prstGeom prst="rect">
            <a:avLst/>
          </a:prstGeom>
        </p:spPr>
      </p:pic>
    </p:spTree>
    <p:extLst>
      <p:ext uri="{BB962C8B-B14F-4D97-AF65-F5344CB8AC3E}">
        <p14:creationId xmlns:p14="http://schemas.microsoft.com/office/powerpoint/2010/main" val="502476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161814-4F84-4C39-8FD5-26BD2CE398A0}"/>
              </a:ext>
            </a:extLst>
          </p:cNvPr>
          <p:cNvSpPr>
            <a:spLocks noGrp="1"/>
          </p:cNvSpPr>
          <p:nvPr>
            <p:ph type="title"/>
          </p:nvPr>
        </p:nvSpPr>
        <p:spPr/>
        <p:txBody>
          <a:bodyPr/>
          <a:lstStyle/>
          <a:p>
            <a:endParaRPr lang="pt-BR"/>
          </a:p>
        </p:txBody>
      </p:sp>
      <p:pic>
        <p:nvPicPr>
          <p:cNvPr id="1026" name="Picture 2" descr="il divino in Platone e Aristotele - lezioni">
            <a:extLst>
              <a:ext uri="{FF2B5EF4-FFF2-40B4-BE49-F238E27FC236}">
                <a16:creationId xmlns:a16="http://schemas.microsoft.com/office/drawing/2014/main" id="{A7F57029-9B6D-4175-9AC2-F8953B189C0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545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pic>
        <p:nvPicPr>
          <p:cNvPr id="5" name="Espaço Reservado para Conteúdo 4">
            <a:extLst>
              <a:ext uri="{FF2B5EF4-FFF2-40B4-BE49-F238E27FC236}">
                <a16:creationId xmlns:a16="http://schemas.microsoft.com/office/drawing/2014/main" id="{6FE74CD0-B854-44EF-901D-F5727DBB6BC7}"/>
              </a:ext>
            </a:extLst>
          </p:cNvPr>
          <p:cNvPicPr>
            <a:picLocks noChangeAspect="1"/>
          </p:cNvPicPr>
          <p:nvPr/>
        </p:nvPicPr>
        <p:blipFill>
          <a:blip r:embed="rId3"/>
          <a:stretch>
            <a:fillRect/>
          </a:stretch>
        </p:blipFill>
        <p:spPr>
          <a:xfrm>
            <a:off x="2642909" y="808383"/>
            <a:ext cx="6898656" cy="5697675"/>
          </a:xfrm>
          <a:prstGeom prst="rect">
            <a:avLst/>
          </a:prstGeom>
          <a:effectLst>
            <a:outerShdw blurRad="25400" dir="17880000">
              <a:srgbClr val="000000">
                <a:alpha val="46000"/>
              </a:srgbClr>
            </a:outerShdw>
          </a:effectLst>
        </p:spPr>
      </p:pic>
    </p:spTree>
    <p:extLst>
      <p:ext uri="{BB962C8B-B14F-4D97-AF65-F5344CB8AC3E}">
        <p14:creationId xmlns:p14="http://schemas.microsoft.com/office/powerpoint/2010/main" val="3989807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21E6D64C-E8F6-41BC-B38C-FD3104F2129D}"/>
              </a:ext>
            </a:extLst>
          </p:cNvPr>
          <p:cNvSpPr>
            <a:spLocks noGrp="1"/>
          </p:cNvSpPr>
          <p:nvPr>
            <p:ph type="title"/>
          </p:nvPr>
        </p:nvSpPr>
        <p:spPr>
          <a:xfrm>
            <a:off x="913795" y="77974"/>
            <a:ext cx="10353762" cy="970450"/>
          </a:xfrm>
        </p:spPr>
        <p:style>
          <a:lnRef idx="0">
            <a:scrgbClr r="0" g="0" b="0"/>
          </a:lnRef>
          <a:fillRef idx="1003">
            <a:schemeClr val="dk1"/>
          </a:fillRef>
          <a:effectRef idx="0">
            <a:scrgbClr r="0" g="0" b="0"/>
          </a:effectRef>
          <a:fontRef idx="major"/>
        </p:style>
        <p:txBody>
          <a:bodyPr>
            <a:normAutofit fontScale="90000"/>
          </a:bodyPr>
          <a:lstStyle/>
          <a:p>
            <a:pPr algn="ctr"/>
            <a:r>
              <a:rPr lang="pt-BR" sz="7200" u="sng" dirty="0">
                <a:solidFill>
                  <a:schemeClr val="tx1">
                    <a:lumMod val="50000"/>
                  </a:schemeClr>
                </a:solidFill>
              </a:rPr>
              <a:t>O</a:t>
            </a:r>
            <a:r>
              <a:rPr lang="pt-BR" sz="7200" dirty="0">
                <a:solidFill>
                  <a:schemeClr val="tx1">
                    <a:lumMod val="50000"/>
                  </a:schemeClr>
                </a:solidFill>
              </a:rPr>
              <a:t> </a:t>
            </a:r>
            <a:r>
              <a:rPr lang="pt-BR" sz="7200" u="sng" dirty="0">
                <a:solidFill>
                  <a:schemeClr val="tx1">
                    <a:lumMod val="50000"/>
                  </a:schemeClr>
                </a:solidFill>
              </a:rPr>
              <a:t>AMOR</a:t>
            </a:r>
          </a:p>
        </p:txBody>
      </p:sp>
      <p:sp>
        <p:nvSpPr>
          <p:cNvPr id="10" name="Espaço Reservado para Conteúdo 9">
            <a:extLst>
              <a:ext uri="{FF2B5EF4-FFF2-40B4-BE49-F238E27FC236}">
                <a16:creationId xmlns:a16="http://schemas.microsoft.com/office/drawing/2014/main" id="{F4BFE928-2125-40CF-81F1-9EC8DD71A04F}"/>
              </a:ext>
            </a:extLst>
          </p:cNvPr>
          <p:cNvSpPr>
            <a:spLocks noGrp="1"/>
          </p:cNvSpPr>
          <p:nvPr>
            <p:ph sz="half" idx="1"/>
          </p:nvPr>
        </p:nvSpPr>
        <p:spPr>
          <a:xfrm>
            <a:off x="909627" y="2476732"/>
            <a:ext cx="5060497" cy="4058751"/>
          </a:xfrm>
          <a:ln>
            <a:solidFill>
              <a:schemeClr val="accent1"/>
            </a:solidFill>
          </a:ln>
          <a:effectLst>
            <a:glow rad="228600">
              <a:schemeClr val="accent5">
                <a:satMod val="175000"/>
                <a:alpha val="40000"/>
              </a:schemeClr>
            </a:glow>
          </a:effectLst>
        </p:spPr>
        <p:txBody>
          <a:bodyPr>
            <a:normAutofit fontScale="92500" lnSpcReduction="10000"/>
          </a:bodyPr>
          <a:lstStyle/>
          <a:p>
            <a:r>
              <a:rPr lang="pt-BR" sz="2800" dirty="0"/>
              <a:t>O que é amor?</a:t>
            </a:r>
          </a:p>
          <a:p>
            <a:pPr lvl="1"/>
            <a:r>
              <a:rPr lang="pt-BR" sz="2800" dirty="0">
                <a:solidFill>
                  <a:schemeClr val="accent3">
                    <a:lumMod val="75000"/>
                  </a:schemeClr>
                </a:solidFill>
              </a:rPr>
              <a:t>Desejo;</a:t>
            </a:r>
          </a:p>
          <a:p>
            <a:r>
              <a:rPr lang="pt-BR" sz="2800" dirty="0"/>
              <a:t>O que é desejo?</a:t>
            </a:r>
          </a:p>
          <a:p>
            <a:pPr lvl="1"/>
            <a:r>
              <a:rPr lang="pt-BR" sz="2800" dirty="0">
                <a:solidFill>
                  <a:schemeClr val="accent3">
                    <a:lumMod val="75000"/>
                  </a:schemeClr>
                </a:solidFill>
              </a:rPr>
              <a:t>A ausência;</a:t>
            </a:r>
          </a:p>
          <a:p>
            <a:r>
              <a:rPr lang="pt-BR" sz="2800" dirty="0"/>
              <a:t>Amor pelo que não:</a:t>
            </a:r>
          </a:p>
          <a:p>
            <a:pPr lvl="1"/>
            <a:r>
              <a:rPr lang="pt-BR" sz="2800" dirty="0">
                <a:solidFill>
                  <a:schemeClr val="accent3">
                    <a:lumMod val="75000"/>
                  </a:schemeClr>
                </a:solidFill>
              </a:rPr>
              <a:t>Sou, tenho e faço;</a:t>
            </a:r>
          </a:p>
          <a:p>
            <a:r>
              <a:rPr lang="pt-BR" sz="2800" b="1" u="sng" dirty="0"/>
              <a:t>Eros;</a:t>
            </a:r>
          </a:p>
          <a:p>
            <a:endParaRPr lang="pt-BR" dirty="0"/>
          </a:p>
        </p:txBody>
      </p:sp>
      <p:sp>
        <p:nvSpPr>
          <p:cNvPr id="11" name="Espaço Reservado para Conteúdo 10">
            <a:extLst>
              <a:ext uri="{FF2B5EF4-FFF2-40B4-BE49-F238E27FC236}">
                <a16:creationId xmlns:a16="http://schemas.microsoft.com/office/drawing/2014/main" id="{4D8BDBFE-3BC6-4E15-BF22-EB41BFDDA13B}"/>
              </a:ext>
            </a:extLst>
          </p:cNvPr>
          <p:cNvSpPr>
            <a:spLocks noGrp="1"/>
          </p:cNvSpPr>
          <p:nvPr>
            <p:ph sz="half" idx="2"/>
          </p:nvPr>
        </p:nvSpPr>
        <p:spPr>
          <a:xfrm>
            <a:off x="6202892" y="2476733"/>
            <a:ext cx="5064665" cy="4058751"/>
          </a:xfrm>
          <a:ln>
            <a:solidFill>
              <a:schemeClr val="accent5">
                <a:lumMod val="50000"/>
              </a:schemeClr>
            </a:solidFill>
          </a:ln>
          <a:effectLst>
            <a:glow rad="228600">
              <a:schemeClr val="accent1">
                <a:satMod val="175000"/>
                <a:alpha val="40000"/>
              </a:schemeClr>
            </a:glow>
          </a:effectLst>
        </p:spPr>
        <p:txBody>
          <a:bodyPr>
            <a:normAutofit fontScale="92500" lnSpcReduction="10000"/>
          </a:bodyPr>
          <a:lstStyle/>
          <a:p>
            <a:r>
              <a:rPr lang="pt-BR" sz="3600" dirty="0"/>
              <a:t>Platão:</a:t>
            </a:r>
          </a:p>
          <a:p>
            <a:pPr lvl="1"/>
            <a:r>
              <a:rPr lang="pt-BR" sz="3200" dirty="0">
                <a:solidFill>
                  <a:schemeClr val="accent3">
                    <a:lumMod val="75000"/>
                  </a:schemeClr>
                </a:solidFill>
              </a:rPr>
              <a:t>Divisão da realidade:</a:t>
            </a:r>
          </a:p>
          <a:p>
            <a:pPr lvl="2"/>
            <a:r>
              <a:rPr lang="pt-BR" sz="2800" dirty="0"/>
              <a:t>Sensível e Inteligível;</a:t>
            </a:r>
          </a:p>
          <a:p>
            <a:pPr lvl="1"/>
            <a:r>
              <a:rPr lang="pt-BR" sz="3200" dirty="0">
                <a:solidFill>
                  <a:schemeClr val="accent3">
                    <a:lumMod val="75000"/>
                  </a:schemeClr>
                </a:solidFill>
              </a:rPr>
              <a:t>Materialização do </a:t>
            </a:r>
            <a:r>
              <a:rPr lang="pt-BR" sz="3200" b="1" i="1" u="sng" dirty="0">
                <a:solidFill>
                  <a:schemeClr val="accent3">
                    <a:lumMod val="75000"/>
                  </a:schemeClr>
                </a:solidFill>
              </a:rPr>
              <a:t>Ideal;</a:t>
            </a:r>
          </a:p>
          <a:p>
            <a:pPr lvl="1"/>
            <a:r>
              <a:rPr lang="pt-BR" sz="3200" b="1" u="sng" dirty="0">
                <a:solidFill>
                  <a:srgbClr val="FF0000"/>
                </a:solidFill>
              </a:rPr>
              <a:t>Amor</a:t>
            </a:r>
            <a:r>
              <a:rPr lang="pt-BR" sz="3200" dirty="0">
                <a:solidFill>
                  <a:srgbClr val="FF0000"/>
                </a:solidFill>
              </a:rPr>
              <a:t>: </a:t>
            </a:r>
          </a:p>
          <a:p>
            <a:pPr lvl="2"/>
            <a:r>
              <a:rPr lang="pt-BR" sz="2800" dirty="0">
                <a:solidFill>
                  <a:srgbClr val="FFFF00"/>
                </a:solidFill>
              </a:rPr>
              <a:t>Idealização;</a:t>
            </a:r>
          </a:p>
          <a:p>
            <a:pPr lvl="2"/>
            <a:r>
              <a:rPr lang="pt-BR" sz="2800" dirty="0">
                <a:solidFill>
                  <a:srgbClr val="FFFF00"/>
                </a:solidFill>
              </a:rPr>
              <a:t>Não Praticado;</a:t>
            </a:r>
            <a:endParaRPr lang="pt-BR" dirty="0">
              <a:solidFill>
                <a:srgbClr val="FFFF00"/>
              </a:solidFill>
            </a:endParaRPr>
          </a:p>
        </p:txBody>
      </p:sp>
      <p:pic>
        <p:nvPicPr>
          <p:cNvPr id="13" name="Imagem 12">
            <a:extLst>
              <a:ext uri="{FF2B5EF4-FFF2-40B4-BE49-F238E27FC236}">
                <a16:creationId xmlns:a16="http://schemas.microsoft.com/office/drawing/2014/main" id="{6A38A20B-9064-432B-A1E0-64B992A2BE76}"/>
              </a:ext>
            </a:extLst>
          </p:cNvPr>
          <p:cNvPicPr>
            <a:picLocks noChangeAspect="1"/>
          </p:cNvPicPr>
          <p:nvPr/>
        </p:nvPicPr>
        <p:blipFill>
          <a:blip r:embed="rId2"/>
          <a:stretch>
            <a:fillRect/>
          </a:stretch>
        </p:blipFill>
        <p:spPr>
          <a:xfrm>
            <a:off x="10388008" y="1"/>
            <a:ext cx="1803991" cy="1273895"/>
          </a:xfrm>
          <a:prstGeom prst="rect">
            <a:avLst/>
          </a:prstGeom>
        </p:spPr>
      </p:pic>
      <p:pic>
        <p:nvPicPr>
          <p:cNvPr id="15" name="Imagem 14">
            <a:extLst>
              <a:ext uri="{FF2B5EF4-FFF2-40B4-BE49-F238E27FC236}">
                <a16:creationId xmlns:a16="http://schemas.microsoft.com/office/drawing/2014/main" id="{8DB96661-5C94-43EA-A2BF-8894F2908B9E}"/>
              </a:ext>
            </a:extLst>
          </p:cNvPr>
          <p:cNvPicPr>
            <a:picLocks noChangeAspect="1"/>
          </p:cNvPicPr>
          <p:nvPr/>
        </p:nvPicPr>
        <p:blipFill>
          <a:blip r:embed="rId3"/>
          <a:stretch>
            <a:fillRect/>
          </a:stretch>
        </p:blipFill>
        <p:spPr>
          <a:xfrm>
            <a:off x="9162" y="0"/>
            <a:ext cx="1107258" cy="1660887"/>
          </a:xfrm>
          <a:prstGeom prst="rect">
            <a:avLst/>
          </a:prstGeom>
        </p:spPr>
      </p:pic>
      <p:pic>
        <p:nvPicPr>
          <p:cNvPr id="4098" name="Picture 2" descr="Resultado de imagem para amor platonico">
            <a:extLst>
              <a:ext uri="{FF2B5EF4-FFF2-40B4-BE49-F238E27FC236}">
                <a16:creationId xmlns:a16="http://schemas.microsoft.com/office/drawing/2014/main" id="{383BCC70-02DB-4795-B51E-22E6E0336F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8876" y="322518"/>
            <a:ext cx="1977246" cy="179622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sultado de imagem para amor platonico">
            <a:extLst>
              <a:ext uri="{FF2B5EF4-FFF2-40B4-BE49-F238E27FC236}">
                <a16:creationId xmlns:a16="http://schemas.microsoft.com/office/drawing/2014/main" id="{E79B1C44-9592-4250-9271-8DC08D8D02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6866" y="325385"/>
            <a:ext cx="2391142" cy="179335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esultado de imagem para andróginos mito">
            <a:extLst>
              <a:ext uri="{FF2B5EF4-FFF2-40B4-BE49-F238E27FC236}">
                <a16:creationId xmlns:a16="http://schemas.microsoft.com/office/drawing/2014/main" id="{D9CB167F-01A8-4E23-9BFA-A60FD63FDE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8171" y="1132211"/>
            <a:ext cx="2033475" cy="1186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1821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dósia">
  <a:themeElements>
    <a:clrScheme name="Ardósia">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Ardósia">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rdósia">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TM04033929[[fn=Ardósia]]</Template>
  <TotalTime>874</TotalTime>
  <Words>1002</Words>
  <Application>Microsoft Office PowerPoint</Application>
  <PresentationFormat>Widescreen</PresentationFormat>
  <Paragraphs>100</Paragraphs>
  <Slides>25</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25</vt:i4>
      </vt:variant>
    </vt:vector>
  </HeadingPairs>
  <TitlesOfParts>
    <vt:vector size="29" baseType="lpstr">
      <vt:lpstr>Arial</vt:lpstr>
      <vt:lpstr>Calisto MT</vt:lpstr>
      <vt:lpstr>Wingdings 2</vt:lpstr>
      <vt:lpstr>Ardósia</vt:lpstr>
      <vt:lpstr>FILOSOFIA</vt:lpstr>
      <vt:lpstr>Apresentação do PowerPoint</vt:lpstr>
      <vt:lpstr>Platão: BIOGRAFIA</vt:lpstr>
      <vt:lpstr>PRINCIPAIS OBRAS</vt:lpstr>
      <vt:lpstr>Apresentação do PowerPoint</vt:lpstr>
      <vt:lpstr>Teoria das Ideias</vt:lpstr>
      <vt:lpstr>Apresentação do PowerPoint</vt:lpstr>
      <vt:lpstr>Apresentação do PowerPoint</vt:lpstr>
      <vt:lpstr>O AMOR</vt:lpstr>
      <vt:lpstr>Apresentação do PowerPoint</vt:lpstr>
      <vt:lpstr>Apresentação do PowerPoint</vt:lpstr>
      <vt:lpstr>Teoria da reminiscência</vt:lpstr>
      <vt:lpstr>Apresentação do PowerPoint</vt:lpstr>
      <vt:lpstr>Teoria do filósofo rei</vt:lpstr>
      <vt:lpstr>Teoria do filósofo rei</vt:lpstr>
      <vt:lpstr>HIERARQUIA SOCIAL: Disposição natural das almas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Alexandre Zeni</dc:creator>
  <cp:lastModifiedBy>Alexandre Zeni</cp:lastModifiedBy>
  <cp:revision>87</cp:revision>
  <dcterms:created xsi:type="dcterms:W3CDTF">2018-03-19T20:42:34Z</dcterms:created>
  <dcterms:modified xsi:type="dcterms:W3CDTF">2023-03-06T23:49:23Z</dcterms:modified>
</cp:coreProperties>
</file>