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60" r:id="rId4"/>
    <p:sldId id="258" r:id="rId5"/>
    <p:sldId id="259" r:id="rId6"/>
    <p:sldId id="262" r:id="rId7"/>
    <p:sldId id="317" r:id="rId8"/>
    <p:sldId id="334" r:id="rId9"/>
    <p:sldId id="329" r:id="rId10"/>
    <p:sldId id="335" r:id="rId11"/>
    <p:sldId id="261" r:id="rId12"/>
    <p:sldId id="336" r:id="rId13"/>
    <p:sldId id="264" r:id="rId14"/>
    <p:sldId id="337" r:id="rId15"/>
    <p:sldId id="325" r:id="rId16"/>
    <p:sldId id="338" r:id="rId17"/>
    <p:sldId id="265" r:id="rId18"/>
    <p:sldId id="339" r:id="rId19"/>
    <p:sldId id="267" r:id="rId20"/>
    <p:sldId id="304" r:id="rId21"/>
    <p:sldId id="344" r:id="rId22"/>
    <p:sldId id="343" r:id="rId23"/>
    <p:sldId id="268" r:id="rId24"/>
    <p:sldId id="341" r:id="rId25"/>
    <p:sldId id="306" r:id="rId26"/>
    <p:sldId id="307" r:id="rId27"/>
    <p:sldId id="322" r:id="rId28"/>
    <p:sldId id="333" r:id="rId29"/>
    <p:sldId id="321" r:id="rId30"/>
    <p:sldId id="320" r:id="rId31"/>
    <p:sldId id="323" r:id="rId32"/>
    <p:sldId id="330" r:id="rId33"/>
    <p:sldId id="331" r:id="rId34"/>
    <p:sldId id="332" r:id="rId35"/>
    <p:sldId id="27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65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4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50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1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0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37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67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1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35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46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98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9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05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47F9C-1E3E-4488-8152-36A2E79B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pt-BR" sz="12400" u="sng" dirty="0"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84FF4D-6E7B-498D-9B10-12C9E0877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/>
              <a:t>Professor Alexandre </a:t>
            </a:r>
            <a:r>
              <a:rPr lang="pt-BR" dirty="0" err="1"/>
              <a:t>luiz</a:t>
            </a:r>
            <a:r>
              <a:rPr lang="pt-BR"/>
              <a:t> zeni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69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196FA-6113-4D2B-AF48-A4BB4350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91" y="268712"/>
            <a:ext cx="10005391" cy="1596177"/>
          </a:xfrm>
          <a:noFill/>
          <a:ln>
            <a:noFil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ARISTÓTELES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: </a:t>
            </a:r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ONTOLOGIA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FA164-5296-419A-8E12-B0042E8D06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O que é o ser?</a:t>
            </a:r>
          </a:p>
          <a:p>
            <a:endParaRPr lang="pt-BR" dirty="0"/>
          </a:p>
          <a:p>
            <a:r>
              <a:rPr lang="pt-BR" dirty="0"/>
              <a:t>Como os seres surgem, transformam-se e perecem no horizonte do devir?</a:t>
            </a:r>
          </a:p>
          <a:p>
            <a:endParaRPr lang="pt-BR" dirty="0"/>
          </a:p>
          <a:p>
            <a:r>
              <a:rPr lang="pt-BR" dirty="0"/>
              <a:t>O que é permanente no interior das transformações observadas?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590846-9831-4D28-967B-0F07FA69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0745"/>
            <a:ext cx="1794492" cy="17657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07A41A3-4A63-4A7B-8967-0651CB2AA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14694"/>
            <a:ext cx="6015861" cy="46433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1398D0-5139-4A4E-9440-47435D98A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861" y="2214694"/>
            <a:ext cx="6175513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262763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CEEBD-0E0A-4C0D-A0E2-246DABF3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102891"/>
            <a:ext cx="11423374" cy="1156065"/>
          </a:xfrm>
          <a:noFill/>
          <a:ln>
            <a:noFil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Aristóteles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: </a:t>
            </a:r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ATO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POTÊNCIA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B44A61-A798-47B0-B24B-65FECD763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78" y="1258955"/>
            <a:ext cx="10800522" cy="5194853"/>
          </a:xfrm>
        </p:spPr>
        <p:txBody>
          <a:bodyPr/>
          <a:lstStyle/>
          <a:p>
            <a:r>
              <a:rPr lang="pt-BR" sz="2800" cap="none" dirty="0"/>
              <a:t>Explicação para as transformações do Devir.</a:t>
            </a:r>
          </a:p>
          <a:p>
            <a:pPr lvl="1"/>
            <a:r>
              <a:rPr lang="pt-BR" sz="2400" cap="non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Parmênides x Heráclito;</a:t>
            </a:r>
          </a:p>
          <a:p>
            <a:r>
              <a:rPr lang="pt-BR" sz="2800" b="1" u="sng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Ato:</a:t>
            </a:r>
          </a:p>
          <a:p>
            <a:pPr lvl="1"/>
            <a:r>
              <a:rPr lang="pt-BR" sz="2400" cap="none" dirty="0"/>
              <a:t>Atualidade do ser </a:t>
            </a:r>
            <a:r>
              <a:rPr lang="pt-BR" sz="2400" cap="none" dirty="0">
                <a:solidFill>
                  <a:srgbClr val="FFC000"/>
                </a:solidFill>
              </a:rPr>
              <a:t>(Presente)</a:t>
            </a:r>
            <a:r>
              <a:rPr lang="pt-BR" sz="2400" cap="none" dirty="0"/>
              <a:t>;</a:t>
            </a:r>
          </a:p>
          <a:p>
            <a:r>
              <a:rPr lang="pt-BR" sz="2800" b="1" u="sng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Potência:</a:t>
            </a:r>
          </a:p>
          <a:p>
            <a:pPr lvl="1"/>
            <a:r>
              <a:rPr lang="pt-BR" sz="2400" cap="none" dirty="0"/>
              <a:t>Capacidade de se transformar </a:t>
            </a:r>
            <a:r>
              <a:rPr lang="pt-BR" sz="2400" cap="none" dirty="0">
                <a:solidFill>
                  <a:srgbClr val="FFC000"/>
                </a:solidFill>
              </a:rPr>
              <a:t>(Vir a ser)</a:t>
            </a:r>
            <a:r>
              <a:rPr lang="pt-BR" sz="2400" cap="none" dirty="0"/>
              <a:t>;</a:t>
            </a:r>
          </a:p>
          <a:p>
            <a:r>
              <a:rPr lang="pt-BR" sz="2800" cap="none" dirty="0">
                <a:solidFill>
                  <a:srgbClr val="FFFF00"/>
                </a:solidFill>
              </a:rPr>
              <a:t>ACIDENTE </a:t>
            </a:r>
            <a:r>
              <a:rPr lang="pt-BR" sz="2800" cap="non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cap="none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pt-BR" sz="2800" cap="none" dirty="0">
                <a:solidFill>
                  <a:srgbClr val="00B0F0"/>
                </a:solidFill>
                <a:sym typeface="Wingdings" panose="05000000000000000000" pitchFamily="2" charset="2"/>
              </a:rPr>
              <a:t>Não essencial do ser.</a:t>
            </a:r>
            <a:endParaRPr lang="pt-BR" sz="2800" cap="none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BR" cap="none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14610C-405A-4240-AF0C-C6FEB843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79" y="5201337"/>
            <a:ext cx="2959566" cy="1553772"/>
          </a:xfrm>
          <a:prstGeom prst="rect">
            <a:avLst/>
          </a:prstGeom>
        </p:spPr>
      </p:pic>
      <p:pic>
        <p:nvPicPr>
          <p:cNvPr id="6" name="Picture 2" descr="Aristóteles: As quatro causas | Ensaios e Notas">
            <a:extLst>
              <a:ext uri="{FF2B5EF4-FFF2-40B4-BE49-F238E27FC236}">
                <a16:creationId xmlns:a16="http://schemas.microsoft.com/office/drawing/2014/main" id="{81508BB0-18E1-400C-A8EA-69CA0AC0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75" y="2012380"/>
            <a:ext cx="5244777" cy="39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4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134086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1685"/>
            <a:ext cx="10364451" cy="1117516"/>
          </a:xfrm>
        </p:spPr>
        <p:txBody>
          <a:bodyPr>
            <a:normAutofit/>
          </a:bodyPr>
          <a:lstStyle/>
          <a:p>
            <a:r>
              <a:rPr lang="pt-BR" sz="6000" u="sng" dirty="0">
                <a:solidFill>
                  <a:schemeClr val="accent6"/>
                </a:solidFill>
                <a:latin typeface="Algerian" panose="04020705040A02060702" pitchFamily="82" charset="0"/>
              </a:rPr>
              <a:t>COSMOLOGIA</a:t>
            </a:r>
            <a:r>
              <a:rPr lang="pt-BR" sz="6000" dirty="0">
                <a:solidFill>
                  <a:schemeClr val="accent6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6"/>
                </a:solidFill>
                <a:latin typeface="Algerian" panose="04020705040A02060702" pitchFamily="82" charset="0"/>
              </a:rPr>
              <a:t>ARISTOTÉLICA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C64EFC-ED5A-43A3-BAF1-54A3D6AA7E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296" y="1391478"/>
            <a:ext cx="11622156" cy="5234609"/>
          </a:xfrm>
        </p:spPr>
        <p:txBody>
          <a:bodyPr>
            <a:normAutofit lnSpcReduction="10000"/>
          </a:bodyPr>
          <a:lstStyle/>
          <a:p>
            <a:r>
              <a:rPr lang="pt-BR" sz="2800" b="1" dirty="0">
                <a:solidFill>
                  <a:srgbClr val="00B0F0"/>
                </a:solidFill>
              </a:rPr>
              <a:t>Mundo sublunar:</a:t>
            </a:r>
          </a:p>
          <a:p>
            <a:pPr lvl="1"/>
            <a:r>
              <a:rPr lang="pt-BR" sz="2400" dirty="0"/>
              <a:t>Matéria desforme;</a:t>
            </a:r>
          </a:p>
          <a:p>
            <a:pPr lvl="1"/>
            <a:r>
              <a:rPr lang="pt-BR" sz="2400" dirty="0"/>
              <a:t>Composto pelos quatro elementos </a:t>
            </a:r>
            <a:r>
              <a:rPr lang="pt-BR" sz="2400" dirty="0">
                <a:solidFill>
                  <a:srgbClr val="FFC000"/>
                </a:solidFill>
              </a:rPr>
              <a:t>(fogo, água, terra e ar)</a:t>
            </a:r>
            <a:r>
              <a:rPr lang="pt-BR" sz="2400" dirty="0"/>
              <a:t>;</a:t>
            </a:r>
          </a:p>
          <a:p>
            <a:r>
              <a:rPr lang="pt-BR" sz="2800" b="1" dirty="0">
                <a:solidFill>
                  <a:srgbClr val="00B0F0"/>
                </a:solidFill>
              </a:rPr>
              <a:t>Mundo supralunar:</a:t>
            </a:r>
          </a:p>
          <a:p>
            <a:pPr lvl="1"/>
            <a:r>
              <a:rPr lang="pt-BR" sz="2400" dirty="0"/>
              <a:t>Esferas perfeitas;</a:t>
            </a:r>
          </a:p>
          <a:p>
            <a:pPr lvl="1"/>
            <a:r>
              <a:rPr lang="pt-BR" sz="2400" dirty="0"/>
              <a:t>Movimentos circulares;</a:t>
            </a:r>
          </a:p>
          <a:p>
            <a:pPr lvl="1"/>
            <a:r>
              <a:rPr lang="pt-BR" sz="2400" dirty="0"/>
              <a:t>Composto por éter;</a:t>
            </a:r>
          </a:p>
          <a:p>
            <a:r>
              <a:rPr lang="pt-BR" sz="2800" b="1" dirty="0">
                <a:solidFill>
                  <a:srgbClr val="00B0F0"/>
                </a:solidFill>
              </a:rPr>
              <a:t>O “deus” de Aristóteles:</a:t>
            </a:r>
          </a:p>
          <a:p>
            <a:pPr lvl="1"/>
            <a:r>
              <a:rPr lang="pt-BR" sz="2400" dirty="0"/>
              <a:t>O primeiro motor imóvel;</a:t>
            </a:r>
          </a:p>
          <a:p>
            <a:pPr lvl="1"/>
            <a:r>
              <a:rPr lang="pt-BR" sz="2400" dirty="0"/>
              <a:t>Ato puro, necessário e causa primeira;</a:t>
            </a:r>
            <a:endParaRPr lang="pt-BR" dirty="0"/>
          </a:p>
        </p:txBody>
      </p:sp>
      <p:pic>
        <p:nvPicPr>
          <p:cNvPr id="1026" name="Picture 2" descr="Galileu, filosofia e ciência – Parte Ia | Filosofia e Filosofias no  Renascimento">
            <a:extLst>
              <a:ext uri="{FF2B5EF4-FFF2-40B4-BE49-F238E27FC236}">
                <a16:creationId xmlns:a16="http://schemas.microsoft.com/office/drawing/2014/main" id="{E2E6E16C-91D0-4726-989A-93456642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81" y="2939207"/>
            <a:ext cx="4168223" cy="36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5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132518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AA462-9932-4367-A7EE-D5F57890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28187"/>
            <a:ext cx="11595652" cy="1384071"/>
          </a:xfrm>
          <a:noFill/>
          <a:ln>
            <a:noFil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Epistemologia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aristotélica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151AF6-9730-4577-BADE-52E3FA13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3878"/>
            <a:ext cx="10363826" cy="5002696"/>
          </a:xfrm>
        </p:spPr>
        <p:txBody>
          <a:bodyPr/>
          <a:lstStyle/>
          <a:p>
            <a:r>
              <a:rPr lang="pt-BR" sz="2800" cap="none" dirty="0"/>
              <a:t>Oposição a Platão </a:t>
            </a:r>
            <a:r>
              <a:rPr lang="pt-BR" sz="2800" cap="none" dirty="0">
                <a:solidFill>
                  <a:srgbClr val="FFC000"/>
                </a:solidFill>
              </a:rPr>
              <a:t>(Dicotomia)</a:t>
            </a:r>
            <a:r>
              <a:rPr lang="pt-BR" sz="2800" cap="none" dirty="0"/>
              <a:t>;</a:t>
            </a:r>
          </a:p>
          <a:p>
            <a:r>
              <a:rPr lang="pt-BR" sz="2800" cap="none" dirty="0"/>
              <a:t>Valorização do mundo real;</a:t>
            </a:r>
          </a:p>
          <a:p>
            <a:r>
              <a:rPr lang="pt-BR" sz="2800" cap="none" dirty="0"/>
              <a:t>Valorização da Empiria.</a:t>
            </a:r>
          </a:p>
          <a:p>
            <a:pPr lvl="1"/>
            <a:r>
              <a:rPr lang="pt-B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Sensação;</a:t>
            </a:r>
          </a:p>
          <a:p>
            <a:pPr lvl="1"/>
            <a:r>
              <a:rPr lang="pt-B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Memória;</a:t>
            </a:r>
          </a:p>
          <a:p>
            <a:pPr lvl="1"/>
            <a:r>
              <a:rPr lang="pt-B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Experiência;</a:t>
            </a:r>
          </a:p>
          <a:p>
            <a:pPr lvl="1"/>
            <a:r>
              <a:rPr lang="pt-B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Arte;</a:t>
            </a:r>
          </a:p>
          <a:p>
            <a:pPr lvl="1"/>
            <a:r>
              <a:rPr lang="pt-B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Ciência;</a:t>
            </a:r>
            <a:endParaRPr lang="pt-BR" b="1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ta: Curva para a Esquerda 3">
            <a:extLst>
              <a:ext uri="{FF2B5EF4-FFF2-40B4-BE49-F238E27FC236}">
                <a16:creationId xmlns:a16="http://schemas.microsoft.com/office/drawing/2014/main" id="{D824D053-2FFF-41B4-B0D3-BECA1622DF05}"/>
              </a:ext>
            </a:extLst>
          </p:cNvPr>
          <p:cNvSpPr/>
          <p:nvPr/>
        </p:nvSpPr>
        <p:spPr>
          <a:xfrm>
            <a:off x="3011972" y="3667538"/>
            <a:ext cx="400216" cy="6162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eta: Curva para a Esquerda 4">
            <a:extLst>
              <a:ext uri="{FF2B5EF4-FFF2-40B4-BE49-F238E27FC236}">
                <a16:creationId xmlns:a16="http://schemas.microsoft.com/office/drawing/2014/main" id="{C3D8FC2F-8FE4-49AA-B574-96071C02EE1E}"/>
              </a:ext>
            </a:extLst>
          </p:cNvPr>
          <p:cNvSpPr/>
          <p:nvPr/>
        </p:nvSpPr>
        <p:spPr>
          <a:xfrm>
            <a:off x="3339300" y="4197625"/>
            <a:ext cx="389615" cy="6162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: Curva para a Esquerda 5">
            <a:extLst>
              <a:ext uri="{FF2B5EF4-FFF2-40B4-BE49-F238E27FC236}">
                <a16:creationId xmlns:a16="http://schemas.microsoft.com/office/drawing/2014/main" id="{98EC1D4A-9592-407D-8067-323DBB5DFFA3}"/>
              </a:ext>
            </a:extLst>
          </p:cNvPr>
          <p:cNvSpPr/>
          <p:nvPr/>
        </p:nvSpPr>
        <p:spPr>
          <a:xfrm>
            <a:off x="2800062" y="5337764"/>
            <a:ext cx="341905" cy="5363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eta: Curva para a Esquerda 6">
            <a:extLst>
              <a:ext uri="{FF2B5EF4-FFF2-40B4-BE49-F238E27FC236}">
                <a16:creationId xmlns:a16="http://schemas.microsoft.com/office/drawing/2014/main" id="{42735798-FAC5-4E7D-A539-7C99286EB76D}"/>
              </a:ext>
            </a:extLst>
          </p:cNvPr>
          <p:cNvSpPr/>
          <p:nvPr/>
        </p:nvSpPr>
        <p:spPr>
          <a:xfrm rot="226462">
            <a:off x="3252637" y="4896677"/>
            <a:ext cx="463825" cy="506897"/>
          </a:xfrm>
          <a:prstGeom prst="curvedLeftArrow">
            <a:avLst>
              <a:gd name="adj1" fmla="val 2158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940EDC-35AE-40D2-B75F-D0D91714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826996"/>
            <a:ext cx="3108961" cy="46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19913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D6ED7EE-7C39-418A-AD79-FF87952A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618517"/>
            <a:ext cx="9978887" cy="1596177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4800" u="sng" dirty="0">
                <a:latin typeface="Algerian" panose="04020705040A02060702" pitchFamily="82" charset="0"/>
              </a:rPr>
              <a:t>Aristóteles</a:t>
            </a:r>
            <a:r>
              <a:rPr lang="pt-BR" sz="4800" dirty="0">
                <a:latin typeface="Algerian" panose="04020705040A02060702" pitchFamily="82" charset="0"/>
              </a:rPr>
              <a:t>: </a:t>
            </a:r>
            <a:r>
              <a:rPr lang="pt-BR" sz="4800" u="sng" dirty="0">
                <a:latin typeface="Algerian" panose="04020705040A02060702" pitchFamily="82" charset="0"/>
              </a:rPr>
              <a:t>ética</a:t>
            </a:r>
            <a:r>
              <a:rPr lang="pt-BR" sz="4800" dirty="0">
                <a:latin typeface="Algerian" panose="04020705040A02060702" pitchFamily="82" charset="0"/>
              </a:rPr>
              <a:t> </a:t>
            </a:r>
            <a:r>
              <a:rPr lang="pt-BR" sz="4800" u="sng" dirty="0">
                <a:latin typeface="Algerian" panose="04020705040A02060702" pitchFamily="82" charset="0"/>
              </a:rPr>
              <a:t>e</a:t>
            </a:r>
            <a:r>
              <a:rPr lang="pt-BR" sz="4800" dirty="0">
                <a:latin typeface="Algerian" panose="04020705040A02060702" pitchFamily="82" charset="0"/>
              </a:rPr>
              <a:t> </a:t>
            </a:r>
            <a:r>
              <a:rPr lang="pt-BR" sz="4800" u="sng" dirty="0">
                <a:latin typeface="Algerian" panose="04020705040A02060702" pitchFamily="82" charset="0"/>
              </a:rPr>
              <a:t>política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5BD198A0-F46F-482C-9857-4559AADB77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BR" cap="none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0EC5B57-B872-439D-9853-A53182BA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24" y="2364153"/>
            <a:ext cx="5882007" cy="34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8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FBD35382-E648-4100-B5D5-13FC4C5DB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6" y="104887"/>
            <a:ext cx="12002328" cy="6648226"/>
          </a:xfr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E42DB5-FF2F-40EB-AF50-4A47CE8A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70" y="4578930"/>
            <a:ext cx="3701236" cy="713592"/>
          </a:xfr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t-BR" sz="2400" u="sng" dirty="0">
                <a:solidFill>
                  <a:srgbClr val="FF3300"/>
                </a:solidFill>
              </a:rPr>
              <a:t>excelência</a:t>
            </a:r>
            <a:endParaRPr lang="pt-BR" sz="2000" dirty="0">
              <a:solidFill>
                <a:srgbClr val="FF3300"/>
              </a:solidFill>
            </a:endParaRPr>
          </a:p>
        </p:txBody>
      </p:sp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9DCF9A16-CF9C-490D-922D-A4D48629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91" y="179290"/>
            <a:ext cx="3272585" cy="27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9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4AF85-6A16-455B-AFEE-AC6DABE4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BA31626-1286-4F16-9C1D-A32CE16DB0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20297" y="618517"/>
            <a:ext cx="6351405" cy="507583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0AC155-68BA-4D15-9DF3-5DBA271A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56"/>
            <a:ext cx="12192000" cy="68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50F33-4EAF-4881-9F99-49846612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267435-8709-4FD7-A9BF-4D81700967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85022" y="294277"/>
            <a:ext cx="8421955" cy="6269445"/>
          </a:xfrm>
        </p:spPr>
      </p:pic>
    </p:spTree>
    <p:extLst>
      <p:ext uri="{BB962C8B-B14F-4D97-AF65-F5344CB8AC3E}">
        <p14:creationId xmlns:p14="http://schemas.microsoft.com/office/powerpoint/2010/main" val="358962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40665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A0DA3-AB2E-4432-87DE-D115289B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618517"/>
            <a:ext cx="9925878" cy="1596177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6000" u="sng" dirty="0">
                <a:latin typeface="Algerian" panose="04020705040A02060702" pitchFamily="82" charset="0"/>
              </a:rPr>
              <a:t>ARISTÓTELES</a:t>
            </a:r>
            <a:r>
              <a:rPr lang="pt-BR" sz="6000" dirty="0">
                <a:latin typeface="Algerian" panose="04020705040A02060702" pitchFamily="82" charset="0"/>
              </a:rPr>
              <a:t>: </a:t>
            </a:r>
            <a:r>
              <a:rPr lang="pt-BR" sz="6000" u="sng" dirty="0">
                <a:latin typeface="Algerian" panose="04020705040A02060702" pitchFamily="82" charset="0"/>
              </a:rPr>
              <a:t>POLÍTICA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EA2A928-7803-4DE0-8477-672698C103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2036" y="2311329"/>
            <a:ext cx="5883964" cy="441758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5D334EE-7AF9-4506-857A-02BDF674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96" y="3048001"/>
            <a:ext cx="4881944" cy="23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313199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9A70D-29EC-4855-B000-E98BEE261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rgbClr val="FF3300"/>
                </a:solidFill>
                <a:effectLst/>
              </a:rPr>
              <a:t>(ENEM) </a:t>
            </a:r>
            <a:r>
              <a:rPr lang="pt-BR" dirty="0">
                <a:effectLst/>
              </a:rPr>
              <a:t>A felicidade é, portanto, a melhor, a mais nobre e a mais aprazível coisa do mundo, e esses atributos não devem estar separados como na inscrição existente em delfos “das coisas, a mais nobre é a mais justa, e a melhor é a saúde; porém a mais doce é ter o que amamos”. todos estes atributos estão presentes nas mais excelentes atividades, e entre essas a melhor, nós a identificamos como felicidade.</a:t>
            </a:r>
          </a:p>
          <a:p>
            <a:pPr marL="0" indent="0" algn="just">
              <a:buNone/>
            </a:pPr>
            <a:r>
              <a:rPr lang="pt-BR" i="1" dirty="0">
                <a:effectLst/>
              </a:rPr>
              <a:t>Aristóteles. A</a:t>
            </a:r>
            <a:r>
              <a:rPr lang="pt-BR" b="1" i="1" dirty="0">
                <a:effectLst/>
              </a:rPr>
              <a:t> política</a:t>
            </a:r>
            <a:r>
              <a:rPr lang="pt-BR" i="1" dirty="0">
                <a:effectLst/>
              </a:rPr>
              <a:t>. São Paulo: cia das letras, 2010.</a:t>
            </a:r>
            <a:endParaRPr lang="pt-BR" dirty="0">
              <a:effectLst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B0F0"/>
                </a:solidFill>
                <a:effectLst/>
              </a:rPr>
              <a:t>Ao reconhecer na felicidade a reunião dos mais excelentes atributos, Aristóteles a identifica como:</a:t>
            </a:r>
          </a:p>
          <a:p>
            <a:pPr marL="0" indent="0" algn="just">
              <a:buNone/>
            </a:pPr>
            <a:endParaRPr lang="pt-BR" dirty="0">
              <a:effectLst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a) Busca por bens materiais e títulos de nobreza.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b) Plenitude espiritual e ascese pessoal.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c) Finalidade das ações e condutas humanas.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d) Conhecimento de verdades imutáveis e perfeitas.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C000"/>
                </a:solidFill>
                <a:effectLst/>
              </a:rPr>
              <a:t>e) Expressão do sucesso individual e reconhecimento público.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99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2E907-9940-453F-860A-AA349E8F43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unisc</a:t>
            </a:r>
            <a:r>
              <a:rPr lang="pt-BR" dirty="0">
                <a:solidFill>
                  <a:schemeClr val="bg1"/>
                </a:solidFill>
              </a:rPr>
              <a:t>)  “Estas três formas podem degenerar: [...] A tirania não é, de fato, senão a monarquia voltada para a utilidade do monarca; a oligarquia, para a utilidade dos ricos; a democracia, para a utilidade dos pobres. Nenhuma das três se ocupa do interesse público. Podemos dizer ainda, de um modo um pouco diferente, que a tirania é o governo despótico exercido por um homem sobre o Estado, que a oligarquia representa o governo dos ricos e a democracia o dos pobres ou das pessoas pouco favorecidas.” Aristóteles. Política.  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chemeClr val="bg1"/>
                </a:solidFill>
              </a:rPr>
              <a:t>De acordo com o fragmento de texto, assinale a alternativa que melhor completa a tabela abaixo: </a:t>
            </a: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700020" algn="ctr"/>
                <a:tab pos="5400040" algn="r"/>
                <a:tab pos="449580" algn="l"/>
              </a:tabLst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(I) democracia - (II) monarquia - (III) oligarquia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(I) monarquia - (II) democracia - (III) oligarquia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(I) oligarquia - (II) monarquia - (III) democracia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(I) monarquia - (II) oligarquia - (III) </a:t>
            </a:r>
            <a:r>
              <a:rPr lang="pt-BR" dirty="0" err="1">
                <a:solidFill>
                  <a:schemeClr val="bg1"/>
                </a:solidFill>
              </a:rPr>
              <a:t>demAGOGIA</a:t>
            </a:r>
            <a:r>
              <a:rPr lang="pt-BR" dirty="0">
                <a:solidFill>
                  <a:schemeClr val="bg1"/>
                </a:solidFill>
              </a:rPr>
              <a:t>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(I) democracia - (II) oligarquia - (III) monarquia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74E4B66-4CB2-4286-8917-1F87457550A4}"/>
              </a:ext>
            </a:extLst>
          </p:cNvPr>
          <p:cNvGraphicFramePr>
            <a:graphicFrameLocks noGrp="1"/>
          </p:cNvGraphicFramePr>
          <p:nvPr/>
        </p:nvGraphicFramePr>
        <p:xfrm>
          <a:off x="1007165" y="2464904"/>
          <a:ext cx="10363200" cy="1507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711681286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498933743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788041688"/>
                    </a:ext>
                  </a:extLst>
                </a:gridCol>
              </a:tblGrid>
              <a:tr h="331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Forma autêntica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Forma degenerada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8904049"/>
                  </a:ext>
                </a:extLst>
              </a:tr>
              <a:tr h="36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Um no governo</a:t>
                      </a:r>
                      <a:endParaRPr lang="pt-BR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(I)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Tirania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7435350"/>
                  </a:ext>
                </a:extLst>
              </a:tr>
              <a:tr h="36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Alguns no governo</a:t>
                      </a:r>
                      <a:endParaRPr lang="pt-BR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Aristocracia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(II)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359368"/>
                  </a:ext>
                </a:extLst>
              </a:tr>
              <a:tr h="36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Muitos no governo</a:t>
                      </a:r>
                      <a:endParaRPr lang="pt-BR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República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(III)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968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55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74535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Leia o texto a seguir.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pois manifesto que a ciência a adquirir é a das causas primeiras (pois dizemos que conhecemos cada coisa somente quando julgamos conhecer a sua primeira causa); ora, causa diz-se em quatro sentidos: no primeiro, entendemos por causa a substância e a essência (o “porquê” reconduz-se pois à noção última, e o primeiro “porquê” é causa e princípio); a segunda causa é a matéria e o sujeito; a terceira é a de onde vem o início do movimento; a quarta causa, que se opõe à precedente, é o “fim para que” e o bem (porque este é, com efeito, o fim de toda a geração e movimento).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Adaptado de: ARISTÓTELES.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Metafísica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Trad. De Vincenzo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Cocco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São Paulo: Abril S. A. Cultural, 1984. p.16. (Coleção Os Pensadores.)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 base no texto e nos conhecimentos sobre o tema, assinale a alternativa que indica, corretamente, a ordem em que Aristóteles apresentou as causas primeiras.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Causa final, causa eficiente, causa material e causa formal.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Causa formal, causa material, causa final e causa eficiente.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Causa formal, causa material, causa eficiente e causa final.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Causa material, causa formal, causa eficiente e causa final.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Causa material, causa formal, causa final e causa eficiente.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36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(</a:t>
            </a:r>
            <a:r>
              <a:rPr lang="pt-BR" sz="2300" dirty="0" err="1"/>
              <a:t>Uel</a:t>
            </a:r>
            <a:r>
              <a:rPr lang="pt-BR" sz="2300" dirty="0"/>
              <a:t>)  Leia o texto a seguir.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De facto, o homem livre manda no escravo, da mesma forma que o marido na mulher, e o adulto na criança. Nesses casos, as partes da alma estão presentes em todos esses seres, mas dispostas de modo diferente. O escravo não tem faculdade deliberativa; a mulher tem-na, mas não tem faculdade de decisão; a criança tem capacidade de decisão, mas ainda não desenvolvida. Deveríamos necessariamente admitir, então, que o mesmo se passa com as virtudes morais. Todos devem participar delas, embora não da mesma forma, mas na medida em que cada um cumpre a função que lhe é adequada. ARISTÓTELES. Política. Edição bilíngue. Tradução e notas de António C. Amaral e Carlos C. Gomes. Lisboa: Vega, 1998, p. 95.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Com base no texto e no modo como Aristóteles concebia a participação de homens livres, mulheres, crianças e escravos nas deliberações da Pólis ateniense, assinale a alternativa correta.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a) Mulheres e escravos possuem as mesmas partes da alma, sendo seres com virtudes intelectuais idênticas, motivo pelo qual desempenham funções similares no âmbito doméstico.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b) Todo ser humano é um ser social, ou animal político, porque cada um cumpre a mesma função de participação na Pólis, cabendo adicionalmente às mulheres a participação nos banquetes.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c) As funções dos homens livres, mulheres e escravos são determinadas pela alma, havendo igualdade em suas capacidades para cuidar da casa e da administração pública.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d) As mulheres têm função de cuidadoras da casa e, embora tenham capacidade deliberativa, esta é distinta da dos homens, o que impede sua participação política.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/>
              <a:t>e) As funções das mulheres são similares às dos homens livres, ainda que suas capacidades deliberativas sejam desiguais, elas possuíam os mesmos deveres e direitos na Pólis.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6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74535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rgbClr val="FFC000"/>
                </a:solidFill>
              </a:rPr>
              <a:t>(UNIOESTE) </a:t>
            </a:r>
            <a:r>
              <a:rPr lang="pt-BR" dirty="0"/>
              <a:t>[...] após ter distinguido em quantos sentidos se diz cada um [destes objetos], deve-se mostrar, em relação ao primeiro, como em cada predicação [o objeto] se diz em relação àquele. </a:t>
            </a:r>
          </a:p>
          <a:p>
            <a:pPr marL="0" indent="0" algn="r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Aristóteles, Metafísica. Tradução de Marcelo </a:t>
            </a:r>
            <a:r>
              <a:rPr lang="pt-BR" dirty="0" err="1"/>
              <a:t>Perine</a:t>
            </a:r>
            <a:r>
              <a:rPr lang="pt-BR" dirty="0"/>
              <a:t>. São Paulo: Edições Loyola, 2002. </a:t>
            </a:r>
          </a:p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 </a:t>
            </a:r>
          </a:p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/>
              <a:t>De acordo com a ontologia aristotélica,  </a:t>
            </a:r>
          </a:p>
          <a:p>
            <a:pPr marL="0" indent="0">
              <a:buNone/>
              <a:tabLst>
                <a:tab pos="2700020" algn="ctr"/>
                <a:tab pos="5400040" algn="r"/>
                <a:tab pos="449580" algn="l"/>
              </a:tabLst>
            </a:pPr>
            <a:endParaRPr lang="pt-BR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a) a metafísica é “filosofia primeira” porque é ciência do particular, do que não é nem princípio, nem causa de nada.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b) o primeiro entre os modos de ser, ontologicamente, é o “por acidente”, isto é, diz respeito ao que não é essencial.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c) a substância é princípio e causa de todas as categorias, ou seja, do ser enquanto ser.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d) a substância é princípio metafísico, tal como exposto por Platão em sua doutrina.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e) A relação próxima com o mundo das ideias se torna evidente assim como em </a:t>
            </a:r>
            <a:r>
              <a:rPr lang="pt-BR" dirty="0" err="1"/>
              <a:t>platão</a:t>
            </a:r>
            <a:r>
              <a:rPr lang="pt-BR" dirty="0"/>
              <a:t>.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03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7453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"O filósofo natural e o dialético darão definições diferentes para cada uma dessas afecções. Por exemplo, no caso da pergunta "O que é a raiva?", o dialético dirá que se trata de um desejo de vingança, ou algo deste tipo; o filósofo natural dirá que se trata de um aquecimento do sangue ou de fluidos quentes do coração. Um explica segundo a matéria, o outro, segundo a forma e a definição. A definição é o "o que é" da coisa, mas, para existir, esta precisa da matéria."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Aristóteles. </a:t>
            </a:r>
            <a:r>
              <a:rPr lang="pt-BR" sz="1800" i="1" dirty="0">
                <a:effectLst/>
                <a:latin typeface="Arial" panose="020B0604020202020204" pitchFamily="34" charset="0"/>
                <a:ea typeface="CIDFont+F2"/>
              </a:rPr>
              <a:t>Sobre a alma</a:t>
            </a:r>
            <a:r>
              <a:rPr lang="pt-BR" sz="1800" dirty="0">
                <a:effectLst/>
                <a:latin typeface="Arial" panose="020B0604020202020204" pitchFamily="34" charset="0"/>
                <a:ea typeface="CIDFont+F2"/>
              </a:rPr>
              <a:t>,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I,1 403a 25-32. Lisboa: Imprensa Nacional-Casa da Moeda, 2010.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Considerando-se o trecho acima, extraído da obra Sobre a Alma, de Aristóteles (384-322 a.C.), assinale a alternativa que nomeia corretamente a doutrina aristotélica em questão.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Teoria das categorias.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Teoria do ato-potência.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Teoria das causas.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Teoria do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eudaimonismo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Teoria da iluminação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8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CBAB7-5695-48B7-A098-4062F079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04" y="592012"/>
            <a:ext cx="9939130" cy="1596177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8800" u="sng" dirty="0">
                <a:latin typeface="Algerian" panose="04020705040A02060702" pitchFamily="82" charset="0"/>
              </a:rPr>
              <a:t>ARISTÓTELES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56862E-23FE-420B-BE79-9025E96025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98264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FFC000"/>
                </a:solidFill>
              </a:rPr>
              <a:t>Nascimento:</a:t>
            </a:r>
          </a:p>
          <a:p>
            <a:pPr lvl="1"/>
            <a:r>
              <a:rPr lang="pt-BR" sz="2000" dirty="0" err="1"/>
              <a:t>Estagira</a:t>
            </a:r>
            <a:r>
              <a:rPr lang="pt-BR" sz="2000" dirty="0"/>
              <a:t> (Macedônia) 384 </a:t>
            </a:r>
            <a:r>
              <a:rPr lang="pt-BR" sz="2000" dirty="0" err="1"/>
              <a:t>a.c</a:t>
            </a:r>
            <a:r>
              <a:rPr lang="pt-BR" sz="2000" dirty="0"/>
              <a:t>;</a:t>
            </a:r>
          </a:p>
          <a:p>
            <a:r>
              <a:rPr lang="pt-BR" sz="2400" dirty="0">
                <a:solidFill>
                  <a:srgbClr val="FFC000"/>
                </a:solidFill>
              </a:rPr>
              <a:t>Morte:</a:t>
            </a:r>
          </a:p>
          <a:p>
            <a:pPr lvl="1"/>
            <a:r>
              <a:rPr lang="pt-BR" sz="2000" dirty="0" err="1"/>
              <a:t>Calcis</a:t>
            </a:r>
            <a:r>
              <a:rPr lang="pt-BR" sz="2000" dirty="0"/>
              <a:t> (Grécia) 322 </a:t>
            </a:r>
            <a:r>
              <a:rPr lang="pt-BR" sz="2000" dirty="0" err="1"/>
              <a:t>a.c</a:t>
            </a:r>
            <a:r>
              <a:rPr lang="pt-BR" sz="2000" dirty="0"/>
              <a:t>;</a:t>
            </a:r>
          </a:p>
          <a:p>
            <a:r>
              <a:rPr lang="pt-BR" sz="2400" dirty="0">
                <a:solidFill>
                  <a:srgbClr val="FFC000"/>
                </a:solidFill>
              </a:rPr>
              <a:t>Discípulo de Platão (Academia):</a:t>
            </a:r>
          </a:p>
          <a:p>
            <a:pPr lvl="1"/>
            <a:r>
              <a:rPr lang="pt-BR" sz="2000" dirty="0"/>
              <a:t>Desde os 17 anos;</a:t>
            </a:r>
          </a:p>
          <a:p>
            <a:r>
              <a:rPr lang="pt-BR" sz="2400" dirty="0">
                <a:solidFill>
                  <a:srgbClr val="FFC000"/>
                </a:solidFill>
              </a:rPr>
              <a:t>Funda o Liceu (335 </a:t>
            </a:r>
            <a:r>
              <a:rPr lang="pt-BR" sz="2400" dirty="0" err="1">
                <a:solidFill>
                  <a:srgbClr val="FFC000"/>
                </a:solidFill>
              </a:rPr>
              <a:t>a.c</a:t>
            </a:r>
            <a:r>
              <a:rPr lang="pt-BR" sz="2400" dirty="0">
                <a:solidFill>
                  <a:srgbClr val="FFC000"/>
                </a:solidFill>
              </a:rPr>
              <a:t>);</a:t>
            </a:r>
          </a:p>
          <a:p>
            <a:pPr lvl="1"/>
            <a:r>
              <a:rPr lang="pt-BR" sz="2000" dirty="0"/>
              <a:t>Tutor de Alexandre Magno;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7A09CF-A5C1-4C1C-A200-968EA372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95" y="2188189"/>
            <a:ext cx="4019001" cy="44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Em primeiro lugar, é claro que, com a expressão “ser segundo a potência e o ato”, indicam-se dois modos de ser muito diferentes e, em certo sentido, opostos. Aristóteles, de fato, chama o ser da potência até mesmo de não-ser, no sentido de que, com relação ao ser-em-ato, o ser-em-potência é não-ser-em-ato.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REALE, Giovanni. História da Filosofia Antiga. Vol. II. Trad. de Henrique Cláudio de Lima Vaz e Marcelo </a:t>
            </a:r>
            <a:r>
              <a:rPr lang="pt-BR" dirty="0" err="1"/>
              <a:t>Perine</a:t>
            </a:r>
            <a:r>
              <a:rPr lang="pt-BR" dirty="0"/>
              <a:t>. São Paulo: Loyola, 1994, p. 349.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 partir da leitura do trecho acima e em conformidade com a Teoria do Ato e Potência de Aristóteles, assinale a alternativa correta.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a) Para Aristóteles, ser-em-ato é o ser em sua capacidade de se transformar em algo diferente dele mesmo, como, por exemplo, o mármore (ser-em-ato) em relação à estátua (ser-em-potência).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b) Segundo Aristóteles, a teoria do ato e potência explica o movimento percebido no mundo sensível. Tudo o que possui matéria possui potencialidade (capacidade de assumir ou receber uma forma diferente de si), que tende a se atualizar (assumindo ou recebendo aquela forma).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c) Para Aristóteles, a bem da verdade, existe apenas o ser-em-ato. Isto ocorre porque o movimento verificado no mundo material é apenas ilusório, e o que existe é sempre imutável e imóvel.   </a:t>
            </a:r>
          </a:p>
          <a:p>
            <a:pPr marL="0" indent="0">
              <a:buNone/>
            </a:pPr>
            <a:r>
              <a:rPr lang="pt-BR" dirty="0"/>
              <a:t>d) Segundo Aristóteles, o ato é próprio do mundo sensível (das coisas materiais) e a potência se encontra tão-somente no mundo inteligível, apreendido apenas com o intelecto. </a:t>
            </a:r>
          </a:p>
          <a:p>
            <a:pPr marL="0" indent="0">
              <a:buNone/>
            </a:pPr>
            <a:r>
              <a:rPr lang="pt-BR" dirty="0"/>
              <a:t>e) Para Aristóteles o ser é e o não ser se torna após a atualização constante em seu interior, este que é reflexo projetado do mundo inteligível. </a:t>
            </a:r>
          </a:p>
        </p:txBody>
      </p:sp>
    </p:spTree>
    <p:extLst>
      <p:ext uri="{BB962C8B-B14F-4D97-AF65-F5344CB8AC3E}">
        <p14:creationId xmlns:p14="http://schemas.microsoft.com/office/powerpoint/2010/main" val="988474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(UEL)  O silogismo determina um argumento, formado por três proposições que estão interligadas. Na filosofia, o silogismo é uma doutrina pertencente à lógica aristotélica e que organiza a forma de pensar. Aristóteles (384 a.C.–322 a.C.) utilizou esse método nos estudos da argumentação lógica.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Vejamos exemplo de um silogismo.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 - Todo brasileiro é sul-americano.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- Todo nordestino é brasileiro.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- Logo, todo nordestino é sul-americano.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https://www.todamateria.com.br/silogismo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Como é classificado esse tipo de silogismo?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a) Indução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b) Dedução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c) Conjunção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d) Disjunção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e) </a:t>
            </a:r>
            <a:r>
              <a:rPr lang="pt-BR" dirty="0" err="1"/>
              <a:t>Bicondicional</a:t>
            </a:r>
            <a:r>
              <a:rPr lang="pt-BR" dirty="0"/>
              <a:t>  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24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Ufsm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Há diversos indícios empíricos da evolução das espécies. Alguns desses indícios são conhecidos desde Darwin, tais como o registro fóssil, as variações entre indivíduos de uma mesma espécie e a distribuição geográfica das espécies. Outros indícios provêm de estudos mais recentes, notadamente em genética. O conjunto desses indícios torna a teoria da evolução mais provavelmente verdadeira que qualquer outra hipótese alternativa. Essa inferência, em que se parte de indícios empíricos e se conclui com teorias ou enunciados gerais, é comumente chamada de inferência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lógica.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dedutiva.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analógica.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indutiva.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biológica. 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28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2CBCF-5ACD-4D93-885C-74A55244A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(</a:t>
            </a:r>
            <a:r>
              <a:rPr lang="pt-BR" sz="2400" dirty="0" err="1"/>
              <a:t>Ufpr</a:t>
            </a:r>
            <a:r>
              <a:rPr lang="pt-BR" sz="2400" dirty="0"/>
              <a:t>)  Considere as três premissas abaixo: 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1. Devemos proibir legalmente apenas o que é moralmente incorreto.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2. Os filhos mentirem para os pais é moralmente incorreto.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3. Todavia, os filhos mentirem para os pais não deve ser legalmente proibido. 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A partir dessas premissas, é correto inferir que: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a) Não é verdade que devemos proibir legalmente apenas o que é moralmente incorreto.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b) Os filhos mentirem para os pais não é moralmente incorreto.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c) Tudo o que é moralmente incorreto é ilegal.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d) Nem tudo que é moralmente incorreto deve ser legalmente proibido.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/>
              <a:t>e) Deveria ser proibido que os filhos mentissem para os pais.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05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0FFB1-3C05-48D3-93A2-8694FA5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E0EFA57-2323-40F4-995D-4D0386664C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652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E97E9-8944-45A2-B136-D4FCDF25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618517"/>
            <a:ext cx="10018643" cy="1596177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8000" u="sng" dirty="0">
                <a:latin typeface="Algerian" panose="04020705040A02060702" pitchFamily="82" charset="0"/>
              </a:rPr>
              <a:t>Principais</a:t>
            </a:r>
            <a:r>
              <a:rPr lang="pt-BR" sz="8000" dirty="0">
                <a:latin typeface="Algerian" panose="04020705040A02060702" pitchFamily="82" charset="0"/>
              </a:rPr>
              <a:t> </a:t>
            </a:r>
            <a:r>
              <a:rPr lang="pt-BR" sz="8000" u="sng" dirty="0">
                <a:latin typeface="Algerian" panose="04020705040A02060702" pitchFamily="82" charset="0"/>
              </a:rPr>
              <a:t>obras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7B7B7D-FA62-4918-B178-3371180FBC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4176" y="3002342"/>
            <a:ext cx="2341279" cy="342423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B9C2A6-73CD-41B1-9DB8-D826D282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98" y="2585754"/>
            <a:ext cx="1994434" cy="30016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C8C517-8D1D-4904-8970-31155E7D1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069" y="3002342"/>
            <a:ext cx="1736035" cy="27921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3B85880-CE9C-4FA7-AB4D-F7779C75D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639" y="2318505"/>
            <a:ext cx="2341279" cy="38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31D09-4866-4933-BA21-1CEC192A1A9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6600" u="sng" dirty="0">
                <a:latin typeface="Algerian" panose="04020705040A02060702" pitchFamily="82" charset="0"/>
              </a:rPr>
              <a:t>CÓRPUS</a:t>
            </a:r>
            <a:r>
              <a:rPr lang="pt-BR" sz="6600" dirty="0">
                <a:latin typeface="Algerian" panose="04020705040A02060702" pitchFamily="82" charset="0"/>
              </a:rPr>
              <a:t> </a:t>
            </a:r>
            <a:r>
              <a:rPr lang="pt-BR" sz="6600" u="sng" dirty="0">
                <a:latin typeface="Algerian" panose="04020705040A02060702" pitchFamily="82" charset="0"/>
              </a:rPr>
              <a:t>ARISTOTÉLICUM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3965999-9780-41C0-B69F-07549379C1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6" y="2459002"/>
            <a:ext cx="5547280" cy="390424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B4F615-C14D-41FC-ACE5-5030A5BA7254}"/>
              </a:ext>
            </a:extLst>
          </p:cNvPr>
          <p:cNvSpPr txBox="1"/>
          <p:nvPr/>
        </p:nvSpPr>
        <p:spPr>
          <a:xfrm>
            <a:off x="8335616" y="2570923"/>
            <a:ext cx="2782957" cy="3693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Independem do ser humano.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A106F6-94BE-4FCF-B5E2-DDCC55433AC0}"/>
              </a:ext>
            </a:extLst>
          </p:cNvPr>
          <p:cNvSpPr txBox="1"/>
          <p:nvPr/>
        </p:nvSpPr>
        <p:spPr>
          <a:xfrm>
            <a:off x="9263270" y="4028663"/>
            <a:ext cx="1616765" cy="36933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Ações humanas.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BF866B-0FD2-4C3A-A33F-7FA3B5FFDE79}"/>
              </a:ext>
            </a:extLst>
          </p:cNvPr>
          <p:cNvSpPr txBox="1"/>
          <p:nvPr/>
        </p:nvSpPr>
        <p:spPr>
          <a:xfrm>
            <a:off x="8335615" y="5353878"/>
            <a:ext cx="2372141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Criações fabricadoras.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78A9F2E-3812-49ED-A5B8-8003277E55C9}"/>
              </a:ext>
            </a:extLst>
          </p:cNvPr>
          <p:cNvCxnSpPr>
            <a:cxnSpLocks/>
          </p:cNvCxnSpPr>
          <p:nvPr/>
        </p:nvCxnSpPr>
        <p:spPr>
          <a:xfrm flipV="1">
            <a:off x="6718852" y="2940255"/>
            <a:ext cx="1245705" cy="253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81B4300-3F67-4FAE-96E3-2162B37D07A9}"/>
              </a:ext>
            </a:extLst>
          </p:cNvPr>
          <p:cNvCxnSpPr>
            <a:cxnSpLocks/>
          </p:cNvCxnSpPr>
          <p:nvPr/>
        </p:nvCxnSpPr>
        <p:spPr>
          <a:xfrm>
            <a:off x="7036904" y="4397995"/>
            <a:ext cx="18553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3B54DA5-726F-4017-80E0-0051CFAFEAF2}"/>
              </a:ext>
            </a:extLst>
          </p:cNvPr>
          <p:cNvCxnSpPr>
            <a:cxnSpLocks/>
          </p:cNvCxnSpPr>
          <p:nvPr/>
        </p:nvCxnSpPr>
        <p:spPr>
          <a:xfrm>
            <a:off x="6718852" y="5618922"/>
            <a:ext cx="1245705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6172D-5DDC-4E75-BF19-ED435C34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8676"/>
            <a:ext cx="10364451" cy="898858"/>
          </a:xfrm>
        </p:spPr>
        <p:txBody>
          <a:bodyPr>
            <a:noAutofit/>
          </a:bodyPr>
          <a:lstStyle/>
          <a:p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Metafísica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aristotélica</a:t>
            </a:r>
            <a:endParaRPr lang="pt-BR" sz="6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42105C-5AC3-4894-BCE7-A73E38CB814C}"/>
              </a:ext>
            </a:extLst>
          </p:cNvPr>
          <p:cNvSpPr/>
          <p:nvPr/>
        </p:nvSpPr>
        <p:spPr>
          <a:xfrm>
            <a:off x="1908313" y="1066802"/>
            <a:ext cx="2888975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FFC000"/>
                </a:solidFill>
              </a:rPr>
              <a:t>SUBSTÂNCIA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630171-5B8B-4EA2-B6F7-161C7E73FA77}"/>
              </a:ext>
            </a:extLst>
          </p:cNvPr>
          <p:cNvSpPr/>
          <p:nvPr/>
        </p:nvSpPr>
        <p:spPr>
          <a:xfrm>
            <a:off x="6218583" y="2203176"/>
            <a:ext cx="2193235" cy="6493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ACIDENTAIS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1D150A8-2958-4A11-BE05-384F393A3E52}"/>
              </a:ext>
            </a:extLst>
          </p:cNvPr>
          <p:cNvSpPr/>
          <p:nvPr/>
        </p:nvSpPr>
        <p:spPr>
          <a:xfrm>
            <a:off x="8895523" y="2746514"/>
            <a:ext cx="2193235" cy="6493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ESSENCIAIS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A4B4C13-0051-4098-B6CB-7FCEDF683400}"/>
              </a:ext>
            </a:extLst>
          </p:cNvPr>
          <p:cNvSpPr/>
          <p:nvPr/>
        </p:nvSpPr>
        <p:spPr>
          <a:xfrm>
            <a:off x="5512903" y="1310311"/>
            <a:ext cx="2193235" cy="6493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PRIMEIRA (INDIVÍDUO)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75266F-6802-4F4D-ABF9-F030AA121CE9}"/>
              </a:ext>
            </a:extLst>
          </p:cNvPr>
          <p:cNvSpPr/>
          <p:nvPr/>
        </p:nvSpPr>
        <p:spPr>
          <a:xfrm>
            <a:off x="8262729" y="1331846"/>
            <a:ext cx="2193235" cy="6493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SEGUNDA (ESPÉCIE/GÊNERO)</a:t>
            </a:r>
          </a:p>
        </p:txBody>
      </p:sp>
      <p:pic>
        <p:nvPicPr>
          <p:cNvPr id="5126" name="Picture 6" descr="Deu branco: Personagens Clássicos: Scooby-Doo">
            <a:extLst>
              <a:ext uri="{FF2B5EF4-FFF2-40B4-BE49-F238E27FC236}">
                <a16:creationId xmlns:a16="http://schemas.microsoft.com/office/drawing/2014/main" id="{415ABE5B-2FED-4959-86C8-70FF37D0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13" y="2125174"/>
            <a:ext cx="3076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3BEA5AFA-C5A6-4EAA-A8CF-B269672724B5}"/>
              </a:ext>
            </a:extLst>
          </p:cNvPr>
          <p:cNvSpPr/>
          <p:nvPr/>
        </p:nvSpPr>
        <p:spPr>
          <a:xfrm>
            <a:off x="4936997" y="1485337"/>
            <a:ext cx="48920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E3724D04-377D-438B-943F-69F5416952A6}"/>
              </a:ext>
            </a:extLst>
          </p:cNvPr>
          <p:cNvSpPr/>
          <p:nvPr/>
        </p:nvSpPr>
        <p:spPr>
          <a:xfrm>
            <a:off x="7739831" y="1517923"/>
            <a:ext cx="48920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32667566-7635-40B3-A6CB-C52B5CEB16B5}"/>
              </a:ext>
            </a:extLst>
          </p:cNvPr>
          <p:cNvSpPr/>
          <p:nvPr/>
        </p:nvSpPr>
        <p:spPr>
          <a:xfrm rot="2010675">
            <a:off x="5818415" y="2037390"/>
            <a:ext cx="377391" cy="2885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A8DC8148-F2C9-4B69-A656-E272973FCAD0}"/>
              </a:ext>
            </a:extLst>
          </p:cNvPr>
          <p:cNvSpPr/>
          <p:nvPr/>
        </p:nvSpPr>
        <p:spPr>
          <a:xfrm rot="5400000">
            <a:off x="9334993" y="2156625"/>
            <a:ext cx="572566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olagem: Horizontal 18">
            <a:extLst>
              <a:ext uri="{FF2B5EF4-FFF2-40B4-BE49-F238E27FC236}">
                <a16:creationId xmlns:a16="http://schemas.microsoft.com/office/drawing/2014/main" id="{ACECF967-C463-4834-94F4-3D258B3B5609}"/>
              </a:ext>
            </a:extLst>
          </p:cNvPr>
          <p:cNvSpPr/>
          <p:nvPr/>
        </p:nvSpPr>
        <p:spPr>
          <a:xfrm>
            <a:off x="8000594" y="5416258"/>
            <a:ext cx="2756731" cy="122343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Ente = Aparência</a:t>
            </a:r>
          </a:p>
          <a:p>
            <a:pPr algn="ctr"/>
            <a:r>
              <a:rPr lang="pt-BR" sz="2400" dirty="0"/>
              <a:t>Ser = Essência</a:t>
            </a:r>
          </a:p>
          <a:p>
            <a:pPr algn="ctr"/>
            <a:endParaRPr lang="pt-BR" dirty="0"/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6D98BC6F-FEC0-A5FD-D731-8D913CCE08C3}"/>
              </a:ext>
            </a:extLst>
          </p:cNvPr>
          <p:cNvSpPr/>
          <p:nvPr/>
        </p:nvSpPr>
        <p:spPr>
          <a:xfrm rot="1365935">
            <a:off x="4151181" y="4270179"/>
            <a:ext cx="4134804" cy="1152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Contidos na própria substância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914D815-BD12-4D43-A5A5-DFB67DBE3BA9}"/>
              </a:ext>
            </a:extLst>
          </p:cNvPr>
          <p:cNvSpPr/>
          <p:nvPr/>
        </p:nvSpPr>
        <p:spPr>
          <a:xfrm>
            <a:off x="9084990" y="4074475"/>
            <a:ext cx="2193235" cy="6493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UNIVERSAIS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F7DF2569-5DCD-444B-9DDF-3CE22D56F347}"/>
              </a:ext>
            </a:extLst>
          </p:cNvPr>
          <p:cNvSpPr/>
          <p:nvPr/>
        </p:nvSpPr>
        <p:spPr>
          <a:xfrm rot="5400000">
            <a:off x="9809132" y="3502975"/>
            <a:ext cx="572566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FB93B71-AC23-472E-8E5D-ECFA44A7B2AF}"/>
              </a:ext>
            </a:extLst>
          </p:cNvPr>
          <p:cNvSpPr/>
          <p:nvPr/>
        </p:nvSpPr>
        <p:spPr>
          <a:xfrm>
            <a:off x="40157" y="2125174"/>
            <a:ext cx="2193235" cy="6493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SUJEITO</a:t>
            </a:r>
          </a:p>
        </p:txBody>
      </p:sp>
      <p:sp>
        <p:nvSpPr>
          <p:cNvPr id="3" name="Seta: Dobrada para Cima 2">
            <a:extLst>
              <a:ext uri="{FF2B5EF4-FFF2-40B4-BE49-F238E27FC236}">
                <a16:creationId xmlns:a16="http://schemas.microsoft.com/office/drawing/2014/main" id="{F78B724D-7BF6-4E0F-B8CE-819619E0C475}"/>
              </a:ext>
            </a:extLst>
          </p:cNvPr>
          <p:cNvSpPr/>
          <p:nvPr/>
        </p:nvSpPr>
        <p:spPr>
          <a:xfrm rot="10800000">
            <a:off x="913774" y="1154330"/>
            <a:ext cx="850392" cy="898857"/>
          </a:xfrm>
          <a:prstGeom prst="ben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90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406441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445CA-EBEB-4A6F-A1D8-724A2017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E0AC6-8889-4AF8-A84F-FB264E4404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LÓGICA FORMAL PROF. GABRIEL D'AVILA. - ppt carregar">
            <a:extLst>
              <a:ext uri="{FF2B5EF4-FFF2-40B4-BE49-F238E27FC236}">
                <a16:creationId xmlns:a16="http://schemas.microsoft.com/office/drawing/2014/main" id="{53B3403D-0905-4114-9BA8-EE627A18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2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E003-8B9F-48DE-AC80-A6931A43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CC0AB5-D786-41FB-ADC9-9FFDC5969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61252" y="1194252"/>
            <a:ext cx="4469495" cy="4469495"/>
          </a:xfrm>
        </p:spPr>
      </p:pic>
    </p:spTree>
    <p:extLst>
      <p:ext uri="{BB962C8B-B14F-4D97-AF65-F5344CB8AC3E}">
        <p14:creationId xmlns:p14="http://schemas.microsoft.com/office/powerpoint/2010/main" val="32710429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1293</TotalTime>
  <Words>2306</Words>
  <Application>Microsoft Office PowerPoint</Application>
  <PresentationFormat>Widescreen</PresentationFormat>
  <Paragraphs>168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Algerian</vt:lpstr>
      <vt:lpstr>Arial</vt:lpstr>
      <vt:lpstr>Bookman Old Style</vt:lpstr>
      <vt:lpstr>Rockwell</vt:lpstr>
      <vt:lpstr>Tw Cen MT</vt:lpstr>
      <vt:lpstr>Gotícula</vt:lpstr>
      <vt:lpstr>Damask</vt:lpstr>
      <vt:lpstr>FILOSOFIA</vt:lpstr>
      <vt:lpstr>Apresentação do PowerPoint</vt:lpstr>
      <vt:lpstr>ARISTÓTELES</vt:lpstr>
      <vt:lpstr>Principais obras</vt:lpstr>
      <vt:lpstr>CÓRPUS ARISTOTÉLICUM</vt:lpstr>
      <vt:lpstr>Metafísica aristotélica</vt:lpstr>
      <vt:lpstr>Apresentação do PowerPoint</vt:lpstr>
      <vt:lpstr>Apresentação do PowerPoint</vt:lpstr>
      <vt:lpstr>Apresentação do PowerPoint</vt:lpstr>
      <vt:lpstr>ARISTÓTELES: ONTOLOGIA</vt:lpstr>
      <vt:lpstr>Apresentação do PowerPoint</vt:lpstr>
      <vt:lpstr>Aristóteles: ATO E POTÊNCIA</vt:lpstr>
      <vt:lpstr>Apresentação do PowerPoint</vt:lpstr>
      <vt:lpstr>COSMOLOGIA ARISTOTÉLICA</vt:lpstr>
      <vt:lpstr>Apresentação do PowerPoint</vt:lpstr>
      <vt:lpstr>Epistemologia aristotélica</vt:lpstr>
      <vt:lpstr>Apresentação do PowerPoint</vt:lpstr>
      <vt:lpstr>Aristóteles: ética e política</vt:lpstr>
      <vt:lpstr>excelência</vt:lpstr>
      <vt:lpstr>Apresentação do PowerPoint</vt:lpstr>
      <vt:lpstr>Apresentação do PowerPoint</vt:lpstr>
      <vt:lpstr>ARISTÓTELES: POLÍTICA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Zeni Zeni</cp:lastModifiedBy>
  <cp:revision>88</cp:revision>
  <dcterms:created xsi:type="dcterms:W3CDTF">2018-04-02T19:53:41Z</dcterms:created>
  <dcterms:modified xsi:type="dcterms:W3CDTF">2024-04-10T10:51:26Z</dcterms:modified>
</cp:coreProperties>
</file>